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6"/>
  </p:notesMasterIdLst>
  <p:handoutMasterIdLst>
    <p:handoutMasterId r:id="rId3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9" r:id="rId32"/>
    <p:sldId id="286" r:id="rId33"/>
    <p:sldId id="288" r:id="rId34"/>
    <p:sldId id="287" r:id="rId35"/>
  </p:sldIdLst>
  <p:sldSz cx="9144000" cy="6858000" type="screen4x3"/>
  <p:notesSz cx="7102475" cy="10233025"/>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7739" cy="51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7" tIns="49528" rIns="99057" bIns="49528" numCol="1" anchor="t" anchorCtr="0" compatLnSpc="1">
            <a:prstTxWarp prst="textNoShape">
              <a:avLst/>
            </a:prstTxWarp>
          </a:bodyPr>
          <a:lstStyle>
            <a:lvl1pPr eaLnBrk="1" hangingPunct="1">
              <a:defRPr sz="1300">
                <a:latin typeface="Arial" charset="0"/>
              </a:defRPr>
            </a:lvl1pPr>
          </a:lstStyle>
          <a:p>
            <a:endParaRPr lang="en-US"/>
          </a:p>
        </p:txBody>
      </p:sp>
      <p:sp>
        <p:nvSpPr>
          <p:cNvPr id="8195" name="Rectangle 3"/>
          <p:cNvSpPr>
            <a:spLocks noGrp="1" noChangeArrowheads="1"/>
          </p:cNvSpPr>
          <p:nvPr>
            <p:ph type="dt" sz="quarter" idx="1"/>
          </p:nvPr>
        </p:nvSpPr>
        <p:spPr bwMode="auto">
          <a:xfrm>
            <a:off x="4023092" y="0"/>
            <a:ext cx="3077739" cy="51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7" tIns="49528" rIns="99057" bIns="49528" numCol="1" anchor="t" anchorCtr="0" compatLnSpc="1">
            <a:prstTxWarp prst="textNoShape">
              <a:avLst/>
            </a:prstTxWarp>
          </a:bodyPr>
          <a:lstStyle>
            <a:lvl1pPr algn="r" eaLnBrk="1" hangingPunct="1">
              <a:defRPr sz="1300">
                <a:latin typeface="Arial" charset="0"/>
              </a:defRPr>
            </a:lvl1pPr>
          </a:lstStyle>
          <a:p>
            <a:endParaRPr lang="en-US"/>
          </a:p>
        </p:txBody>
      </p:sp>
      <p:sp>
        <p:nvSpPr>
          <p:cNvPr id="8196" name="Rectangle 4"/>
          <p:cNvSpPr>
            <a:spLocks noGrp="1" noChangeArrowheads="1"/>
          </p:cNvSpPr>
          <p:nvPr>
            <p:ph type="ftr" sz="quarter" idx="2"/>
          </p:nvPr>
        </p:nvSpPr>
        <p:spPr bwMode="auto">
          <a:xfrm>
            <a:off x="0" y="9719598"/>
            <a:ext cx="3077739" cy="51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7" tIns="49528" rIns="99057" bIns="49528" numCol="1" anchor="b" anchorCtr="0" compatLnSpc="1">
            <a:prstTxWarp prst="textNoShape">
              <a:avLst/>
            </a:prstTxWarp>
          </a:bodyPr>
          <a:lstStyle>
            <a:lvl1pPr eaLnBrk="1" hangingPunct="1">
              <a:defRPr sz="1300">
                <a:latin typeface="Arial" charset="0"/>
              </a:defRPr>
            </a:lvl1pPr>
          </a:lstStyle>
          <a:p>
            <a:endParaRPr lang="en-US"/>
          </a:p>
        </p:txBody>
      </p:sp>
      <p:sp>
        <p:nvSpPr>
          <p:cNvPr id="8197" name="Rectangle 5"/>
          <p:cNvSpPr>
            <a:spLocks noGrp="1" noChangeArrowheads="1"/>
          </p:cNvSpPr>
          <p:nvPr>
            <p:ph type="sldNum" sz="quarter" idx="3"/>
          </p:nvPr>
        </p:nvSpPr>
        <p:spPr bwMode="auto">
          <a:xfrm>
            <a:off x="4023092" y="9719598"/>
            <a:ext cx="3077739" cy="51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7" tIns="49528" rIns="99057" bIns="49528" numCol="1" anchor="b" anchorCtr="0" compatLnSpc="1">
            <a:prstTxWarp prst="textNoShape">
              <a:avLst/>
            </a:prstTxWarp>
          </a:bodyPr>
          <a:lstStyle>
            <a:lvl1pPr algn="r" eaLnBrk="1" hangingPunct="1">
              <a:defRPr sz="1300">
                <a:latin typeface="Arial" charset="0"/>
              </a:defRPr>
            </a:lvl1pPr>
          </a:lstStyle>
          <a:p>
            <a:fld id="{5954AAA4-BA1B-4695-ACC6-9BEF9F843651}" type="slidenum">
              <a:rPr lang="en-US"/>
              <a:pPr/>
              <a:t>‹#›</a:t>
            </a:fld>
            <a:endParaRPr lang="en-US"/>
          </a:p>
        </p:txBody>
      </p:sp>
    </p:spTree>
    <p:extLst>
      <p:ext uri="{BB962C8B-B14F-4D97-AF65-F5344CB8AC3E}">
        <p14:creationId xmlns:p14="http://schemas.microsoft.com/office/powerpoint/2010/main" val="2126386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77739" cy="51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7" tIns="49528" rIns="99057" bIns="49528" numCol="1" anchor="t" anchorCtr="0" compatLnSpc="1">
            <a:prstTxWarp prst="textNoShape">
              <a:avLst/>
            </a:prstTxWarp>
          </a:bodyPr>
          <a:lstStyle>
            <a:lvl1pPr eaLnBrk="1" hangingPunct="1">
              <a:defRPr sz="1300">
                <a:latin typeface="Arial" charset="0"/>
              </a:defRPr>
            </a:lvl1pPr>
          </a:lstStyle>
          <a:p>
            <a:endParaRPr lang="en-US"/>
          </a:p>
        </p:txBody>
      </p:sp>
      <p:sp>
        <p:nvSpPr>
          <p:cNvPr id="7171" name="Rectangle 3"/>
          <p:cNvSpPr>
            <a:spLocks noGrp="1" noChangeArrowheads="1"/>
          </p:cNvSpPr>
          <p:nvPr>
            <p:ph type="dt" idx="1"/>
          </p:nvPr>
        </p:nvSpPr>
        <p:spPr bwMode="auto">
          <a:xfrm>
            <a:off x="4023092" y="0"/>
            <a:ext cx="3077739" cy="51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7" tIns="49528" rIns="99057" bIns="49528" numCol="1" anchor="t" anchorCtr="0" compatLnSpc="1">
            <a:prstTxWarp prst="textNoShape">
              <a:avLst/>
            </a:prstTxWarp>
          </a:bodyPr>
          <a:lstStyle>
            <a:lvl1pPr algn="r" eaLnBrk="1" hangingPunct="1">
              <a:defRPr sz="1300">
                <a:latin typeface="Arial" charset="0"/>
              </a:defRPr>
            </a:lvl1pPr>
          </a:lstStyle>
          <a:p>
            <a:endParaRPr lang="en-US"/>
          </a:p>
        </p:txBody>
      </p:sp>
      <p:sp>
        <p:nvSpPr>
          <p:cNvPr id="7172" name="Rectangle 4"/>
          <p:cNvSpPr>
            <a:spLocks noGrp="1" noRot="1" noChangeAspect="1" noChangeArrowheads="1" noTextEdit="1"/>
          </p:cNvSpPr>
          <p:nvPr>
            <p:ph type="sldImg" idx="2"/>
          </p:nvPr>
        </p:nvSpPr>
        <p:spPr bwMode="auto">
          <a:xfrm>
            <a:off x="992188" y="766763"/>
            <a:ext cx="5118100" cy="38385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710248" y="4860687"/>
            <a:ext cx="5681980" cy="4604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7" tIns="49528" rIns="99057" bIns="4952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9719598"/>
            <a:ext cx="3077739" cy="51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7" tIns="49528" rIns="99057" bIns="49528" numCol="1" anchor="b" anchorCtr="0" compatLnSpc="1">
            <a:prstTxWarp prst="textNoShape">
              <a:avLst/>
            </a:prstTxWarp>
          </a:bodyPr>
          <a:lstStyle>
            <a:lvl1pPr eaLnBrk="1" hangingPunct="1">
              <a:defRPr sz="1300">
                <a:latin typeface="Arial" charset="0"/>
              </a:defRPr>
            </a:lvl1pPr>
          </a:lstStyle>
          <a:p>
            <a:endParaRPr lang="en-US"/>
          </a:p>
        </p:txBody>
      </p:sp>
      <p:sp>
        <p:nvSpPr>
          <p:cNvPr id="7175" name="Rectangle 7"/>
          <p:cNvSpPr>
            <a:spLocks noGrp="1" noChangeArrowheads="1"/>
          </p:cNvSpPr>
          <p:nvPr>
            <p:ph type="sldNum" sz="quarter" idx="5"/>
          </p:nvPr>
        </p:nvSpPr>
        <p:spPr bwMode="auto">
          <a:xfrm>
            <a:off x="4023092" y="9719598"/>
            <a:ext cx="3077739" cy="51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7" tIns="49528" rIns="99057" bIns="49528" numCol="1" anchor="b" anchorCtr="0" compatLnSpc="1">
            <a:prstTxWarp prst="textNoShape">
              <a:avLst/>
            </a:prstTxWarp>
          </a:bodyPr>
          <a:lstStyle>
            <a:lvl1pPr algn="r" eaLnBrk="1" hangingPunct="1">
              <a:defRPr sz="1300">
                <a:latin typeface="Arial" charset="0"/>
              </a:defRPr>
            </a:lvl1pPr>
          </a:lstStyle>
          <a:p>
            <a:fld id="{70114127-4AC2-4C61-9A07-10F1CF329162}" type="slidenum">
              <a:rPr lang="en-US"/>
              <a:pPr/>
              <a:t>‹#›</a:t>
            </a:fld>
            <a:endParaRPr lang="en-US"/>
          </a:p>
        </p:txBody>
      </p:sp>
    </p:spTree>
    <p:extLst>
      <p:ext uri="{BB962C8B-B14F-4D97-AF65-F5344CB8AC3E}">
        <p14:creationId xmlns:p14="http://schemas.microsoft.com/office/powerpoint/2010/main" val="188160361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895575-BBD5-4A49-85DA-B9D9FB5C68B5}"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4716463" y="5345113"/>
            <a:ext cx="4427537" cy="1512887"/>
            <a:chOff x="2971" y="3367"/>
            <a:chExt cx="2789" cy="953"/>
          </a:xfrm>
        </p:grpSpPr>
        <p:sp>
          <p:nvSpPr>
            <p:cNvPr id="5123" name="Freeform 3"/>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5124"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5125"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5126"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5127"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5128"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5129"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5130"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5131"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5132"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5133"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5134"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5135"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5136"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5137"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grpSp>
      <p:sp>
        <p:nvSpPr>
          <p:cNvPr id="5138" name="Rectangle 18"/>
          <p:cNvSpPr>
            <a:spLocks noGrp="1" noChangeArrowheads="1"/>
          </p:cNvSpPr>
          <p:nvPr>
            <p:ph type="ctrTitle" sz="quarter"/>
          </p:nvPr>
        </p:nvSpPr>
        <p:spPr>
          <a:xfrm>
            <a:off x="685800" y="1600200"/>
            <a:ext cx="7772400" cy="1828800"/>
          </a:xfrm>
        </p:spPr>
        <p:txBody>
          <a:bodyPr anchor="b"/>
          <a:lstStyle>
            <a:lvl1pPr>
              <a:defRPr sz="5700"/>
            </a:lvl1pPr>
          </a:lstStyle>
          <a:p>
            <a:pPr lvl="0"/>
            <a:r>
              <a:rPr lang="en-US" noProof="0" smtClean="0"/>
              <a:t>Click to edit Master title style</a:t>
            </a:r>
          </a:p>
        </p:txBody>
      </p:sp>
      <p:sp>
        <p:nvSpPr>
          <p:cNvPr id="5139"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5140" name="Rectangle 20"/>
          <p:cNvSpPr>
            <a:spLocks noGrp="1" noChangeArrowheads="1"/>
          </p:cNvSpPr>
          <p:nvPr>
            <p:ph type="dt" sz="quarter" idx="2"/>
          </p:nvPr>
        </p:nvSpPr>
        <p:spPr/>
        <p:txBody>
          <a:bodyPr/>
          <a:lstStyle>
            <a:lvl1pPr>
              <a:defRPr/>
            </a:lvl1pPr>
          </a:lstStyle>
          <a:p>
            <a:endParaRPr lang="en-US"/>
          </a:p>
        </p:txBody>
      </p:sp>
      <p:sp>
        <p:nvSpPr>
          <p:cNvPr id="5141" name="Rectangle 21"/>
          <p:cNvSpPr>
            <a:spLocks noGrp="1" noChangeArrowheads="1"/>
          </p:cNvSpPr>
          <p:nvPr>
            <p:ph type="ftr" sz="quarter" idx="3"/>
          </p:nvPr>
        </p:nvSpPr>
        <p:spPr/>
        <p:txBody>
          <a:bodyPr/>
          <a:lstStyle>
            <a:lvl1pPr>
              <a:defRPr/>
            </a:lvl1pPr>
          </a:lstStyle>
          <a:p>
            <a:endParaRPr lang="en-US"/>
          </a:p>
        </p:txBody>
      </p:sp>
      <p:sp>
        <p:nvSpPr>
          <p:cNvPr id="5142" name="Rectangle 22"/>
          <p:cNvSpPr>
            <a:spLocks noGrp="1" noChangeArrowheads="1"/>
          </p:cNvSpPr>
          <p:nvPr>
            <p:ph type="sldNum" sz="quarter" idx="4"/>
          </p:nvPr>
        </p:nvSpPr>
        <p:spPr/>
        <p:txBody>
          <a:bodyPr/>
          <a:lstStyle>
            <a:lvl1pPr>
              <a:defRPr/>
            </a:lvl1pPr>
          </a:lstStyle>
          <a:p>
            <a:fld id="{752C47D3-5414-47FC-9195-AE2C7C64FA4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258FDA-98B1-455F-AEE9-12E4A707DAA5}" type="slidenum">
              <a:rPr lang="en-US"/>
              <a:pPr/>
              <a:t>‹#›</a:t>
            </a:fld>
            <a:endParaRPr lang="en-US"/>
          </a:p>
        </p:txBody>
      </p:sp>
    </p:spTree>
    <p:extLst>
      <p:ext uri="{BB962C8B-B14F-4D97-AF65-F5344CB8AC3E}">
        <p14:creationId xmlns:p14="http://schemas.microsoft.com/office/powerpoint/2010/main" val="936616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DA1B43-E8AE-4C1E-B848-1F3AF3B801B7}" type="slidenum">
              <a:rPr lang="en-US"/>
              <a:pPr/>
              <a:t>‹#›</a:t>
            </a:fld>
            <a:endParaRPr lang="en-US"/>
          </a:p>
        </p:txBody>
      </p:sp>
    </p:spTree>
    <p:extLst>
      <p:ext uri="{BB962C8B-B14F-4D97-AF65-F5344CB8AC3E}">
        <p14:creationId xmlns:p14="http://schemas.microsoft.com/office/powerpoint/2010/main" val="985664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58EB93-36EF-4E4B-9C43-D4679F7D3202}" type="slidenum">
              <a:rPr lang="en-US"/>
              <a:pPr/>
              <a:t>‹#›</a:t>
            </a:fld>
            <a:endParaRPr lang="en-US"/>
          </a:p>
        </p:txBody>
      </p:sp>
    </p:spTree>
    <p:extLst>
      <p:ext uri="{BB962C8B-B14F-4D97-AF65-F5344CB8AC3E}">
        <p14:creationId xmlns:p14="http://schemas.microsoft.com/office/powerpoint/2010/main" val="1186963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9F4C61-51E0-4B2D-97DE-E5BE46637467}" type="slidenum">
              <a:rPr lang="en-US"/>
              <a:pPr/>
              <a:t>‹#›</a:t>
            </a:fld>
            <a:endParaRPr lang="en-US"/>
          </a:p>
        </p:txBody>
      </p:sp>
    </p:spTree>
    <p:extLst>
      <p:ext uri="{BB962C8B-B14F-4D97-AF65-F5344CB8AC3E}">
        <p14:creationId xmlns:p14="http://schemas.microsoft.com/office/powerpoint/2010/main" val="1432807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39ED01-B3BD-42DB-90F3-5AE4CB1457D6}" type="slidenum">
              <a:rPr lang="en-US"/>
              <a:pPr/>
              <a:t>‹#›</a:t>
            </a:fld>
            <a:endParaRPr lang="en-US"/>
          </a:p>
        </p:txBody>
      </p:sp>
    </p:spTree>
    <p:extLst>
      <p:ext uri="{BB962C8B-B14F-4D97-AF65-F5344CB8AC3E}">
        <p14:creationId xmlns:p14="http://schemas.microsoft.com/office/powerpoint/2010/main" val="225167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80D08C5-7DEC-4E93-8FF3-6CC06A02D715}" type="slidenum">
              <a:rPr lang="en-US"/>
              <a:pPr/>
              <a:t>‹#›</a:t>
            </a:fld>
            <a:endParaRPr lang="en-US"/>
          </a:p>
        </p:txBody>
      </p:sp>
    </p:spTree>
    <p:extLst>
      <p:ext uri="{BB962C8B-B14F-4D97-AF65-F5344CB8AC3E}">
        <p14:creationId xmlns:p14="http://schemas.microsoft.com/office/powerpoint/2010/main" val="3780600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19BE1D2-AB37-45F4-A4DE-C097011149EC}" type="slidenum">
              <a:rPr lang="en-US"/>
              <a:pPr/>
              <a:t>‹#›</a:t>
            </a:fld>
            <a:endParaRPr lang="en-US"/>
          </a:p>
        </p:txBody>
      </p:sp>
    </p:spTree>
    <p:extLst>
      <p:ext uri="{BB962C8B-B14F-4D97-AF65-F5344CB8AC3E}">
        <p14:creationId xmlns:p14="http://schemas.microsoft.com/office/powerpoint/2010/main" val="59366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DCF530C-7C41-4AD5-930D-32F17F9D6CD2}" type="slidenum">
              <a:rPr lang="en-US"/>
              <a:pPr/>
              <a:t>‹#›</a:t>
            </a:fld>
            <a:endParaRPr lang="en-US"/>
          </a:p>
        </p:txBody>
      </p:sp>
    </p:spTree>
    <p:extLst>
      <p:ext uri="{BB962C8B-B14F-4D97-AF65-F5344CB8AC3E}">
        <p14:creationId xmlns:p14="http://schemas.microsoft.com/office/powerpoint/2010/main" val="1750419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2E9A5F-0ADA-4BDD-8C9A-C7C7554C2EDA}" type="slidenum">
              <a:rPr lang="en-US"/>
              <a:pPr/>
              <a:t>‹#›</a:t>
            </a:fld>
            <a:endParaRPr lang="en-US"/>
          </a:p>
        </p:txBody>
      </p:sp>
    </p:spTree>
    <p:extLst>
      <p:ext uri="{BB962C8B-B14F-4D97-AF65-F5344CB8AC3E}">
        <p14:creationId xmlns:p14="http://schemas.microsoft.com/office/powerpoint/2010/main" val="220622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C4B478-CBDF-44B3-865C-B9932F4D3742}" type="slidenum">
              <a:rPr lang="en-US"/>
              <a:pPr/>
              <a:t>‹#›</a:t>
            </a:fld>
            <a:endParaRPr lang="en-US"/>
          </a:p>
        </p:txBody>
      </p:sp>
    </p:spTree>
    <p:extLst>
      <p:ext uri="{BB962C8B-B14F-4D97-AF65-F5344CB8AC3E}">
        <p14:creationId xmlns:p14="http://schemas.microsoft.com/office/powerpoint/2010/main" val="3912339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4716463" y="5345113"/>
            <a:ext cx="4427537" cy="1512887"/>
            <a:chOff x="2971" y="3367"/>
            <a:chExt cx="2789" cy="953"/>
          </a:xfrm>
        </p:grpSpPr>
        <p:sp>
          <p:nvSpPr>
            <p:cNvPr id="4099" name="Freeform 3"/>
            <p:cNvSpPr>
              <a:spLocks/>
            </p:cNvSpPr>
            <p:nvPr/>
          </p:nvSpPr>
          <p:spPr bwMode="ltGray">
            <a:xfrm>
              <a:off x="2971" y="3367"/>
              <a:ext cx="2789" cy="953"/>
            </a:xfrm>
            <a:custGeom>
              <a:avLst/>
              <a:gdLst>
                <a:gd name="T0" fmla="*/ 2768 w 2780"/>
                <a:gd name="T1" fmla="*/ 18 h 953"/>
                <a:gd name="T2" fmla="*/ 2678 w 2780"/>
                <a:gd name="T3" fmla="*/ 24 h 953"/>
                <a:gd name="T4" fmla="*/ 2613 w 2780"/>
                <a:gd name="T5" fmla="*/ 102 h 953"/>
                <a:gd name="T6" fmla="*/ 2511 w 2780"/>
                <a:gd name="T7" fmla="*/ 156 h 953"/>
                <a:gd name="T8" fmla="*/ 2505 w 2780"/>
                <a:gd name="T9" fmla="*/ 222 h 953"/>
                <a:gd name="T10" fmla="*/ 2487 w 2780"/>
                <a:gd name="T11" fmla="*/ 246 h 953"/>
                <a:gd name="T12" fmla="*/ 2469 w 2780"/>
                <a:gd name="T13" fmla="*/ 252 h 953"/>
                <a:gd name="T14" fmla="*/ 2397 w 2780"/>
                <a:gd name="T15" fmla="*/ 210 h 953"/>
                <a:gd name="T16" fmla="*/ 2260 w 2780"/>
                <a:gd name="T17" fmla="*/ 192 h 953"/>
                <a:gd name="T18" fmla="*/ 2236 w 2780"/>
                <a:gd name="T19" fmla="*/ 186 h 953"/>
                <a:gd name="T20" fmla="*/ 2218 w 2780"/>
                <a:gd name="T21" fmla="*/ 192 h 953"/>
                <a:gd name="T22" fmla="*/ 2146 w 2780"/>
                <a:gd name="T23" fmla="*/ 228 h 953"/>
                <a:gd name="T24" fmla="*/ 2110 w 2780"/>
                <a:gd name="T25" fmla="*/ 240 h 953"/>
                <a:gd name="T26" fmla="*/ 2086 w 2780"/>
                <a:gd name="T27" fmla="*/ 246 h 953"/>
                <a:gd name="T28" fmla="*/ 2074 w 2780"/>
                <a:gd name="T29" fmla="*/ 258 h 953"/>
                <a:gd name="T30" fmla="*/ 2074 w 2780"/>
                <a:gd name="T31" fmla="*/ 276 h 953"/>
                <a:gd name="T32" fmla="*/ 2051 w 2780"/>
                <a:gd name="T33" fmla="*/ 300 h 953"/>
                <a:gd name="T34" fmla="*/ 2033 w 2780"/>
                <a:gd name="T35" fmla="*/ 312 h 953"/>
                <a:gd name="T36" fmla="*/ 2021 w 2780"/>
                <a:gd name="T37" fmla="*/ 324 h 953"/>
                <a:gd name="T38" fmla="*/ 2009 w 2780"/>
                <a:gd name="T39" fmla="*/ 336 h 953"/>
                <a:gd name="T40" fmla="*/ 1979 w 2780"/>
                <a:gd name="T41" fmla="*/ 342 h 953"/>
                <a:gd name="T42" fmla="*/ 1913 w 2780"/>
                <a:gd name="T43" fmla="*/ 336 h 953"/>
                <a:gd name="T44" fmla="*/ 1877 w 2780"/>
                <a:gd name="T45" fmla="*/ 330 h 953"/>
                <a:gd name="T46" fmla="*/ 1865 w 2780"/>
                <a:gd name="T47" fmla="*/ 342 h 953"/>
                <a:gd name="T48" fmla="*/ 1853 w 2780"/>
                <a:gd name="T49" fmla="*/ 354 h 953"/>
                <a:gd name="T50" fmla="*/ 1823 w 2780"/>
                <a:gd name="T51" fmla="*/ 360 h 953"/>
                <a:gd name="T52" fmla="*/ 1764 w 2780"/>
                <a:gd name="T53" fmla="*/ 342 h 953"/>
                <a:gd name="T54" fmla="*/ 1740 w 2780"/>
                <a:gd name="T55" fmla="*/ 342 h 953"/>
                <a:gd name="T56" fmla="*/ 1716 w 2780"/>
                <a:gd name="T57" fmla="*/ 354 h 953"/>
                <a:gd name="T58" fmla="*/ 1656 w 2780"/>
                <a:gd name="T59" fmla="*/ 425 h 953"/>
                <a:gd name="T60" fmla="*/ 1614 w 2780"/>
                <a:gd name="T61" fmla="*/ 569 h 953"/>
                <a:gd name="T62" fmla="*/ 1614 w 2780"/>
                <a:gd name="T63" fmla="*/ 593 h 953"/>
                <a:gd name="T64" fmla="*/ 1620 w 2780"/>
                <a:gd name="T65" fmla="*/ 641 h 953"/>
                <a:gd name="T66" fmla="*/ 1638 w 2780"/>
                <a:gd name="T67" fmla="*/ 659 h 953"/>
                <a:gd name="T68" fmla="*/ 1632 w 2780"/>
                <a:gd name="T69" fmla="*/ 671 h 953"/>
                <a:gd name="T70" fmla="*/ 1620 w 2780"/>
                <a:gd name="T71" fmla="*/ 683 h 953"/>
                <a:gd name="T72" fmla="*/ 1542 w 2780"/>
                <a:gd name="T73" fmla="*/ 689 h 953"/>
                <a:gd name="T74" fmla="*/ 1465 w 2780"/>
                <a:gd name="T75" fmla="*/ 629 h 953"/>
                <a:gd name="T76" fmla="*/ 1333 w 2780"/>
                <a:gd name="T77" fmla="*/ 587 h 953"/>
                <a:gd name="T78" fmla="*/ 1184 w 2780"/>
                <a:gd name="T79" fmla="*/ 671 h 953"/>
                <a:gd name="T80" fmla="*/ 1016 w 2780"/>
                <a:gd name="T81" fmla="*/ 731 h 953"/>
                <a:gd name="T82" fmla="*/ 813 w 2780"/>
                <a:gd name="T83" fmla="*/ 743 h 953"/>
                <a:gd name="T84" fmla="*/ 628 w 2780"/>
                <a:gd name="T85" fmla="*/ 701 h 953"/>
                <a:gd name="T86" fmla="*/ 568 w 2780"/>
                <a:gd name="T87" fmla="*/ 695 h 953"/>
                <a:gd name="T88" fmla="*/ 556 w 2780"/>
                <a:gd name="T89" fmla="*/ 701 h 953"/>
                <a:gd name="T90" fmla="*/ 520 w 2780"/>
                <a:gd name="T91" fmla="*/ 731 h 953"/>
                <a:gd name="T92" fmla="*/ 436 w 2780"/>
                <a:gd name="T93" fmla="*/ 809 h 953"/>
                <a:gd name="T94" fmla="*/ 406 w 2780"/>
                <a:gd name="T95" fmla="*/ 821 h 953"/>
                <a:gd name="T96" fmla="*/ 382 w 2780"/>
                <a:gd name="T97" fmla="*/ 821 h 953"/>
                <a:gd name="T98" fmla="*/ 335 w 2780"/>
                <a:gd name="T99" fmla="*/ 827 h 953"/>
                <a:gd name="T100" fmla="*/ 209 w 2780"/>
                <a:gd name="T101" fmla="*/ 851 h 953"/>
                <a:gd name="T102" fmla="*/ 173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0 w 2780"/>
                <a:gd name="T115"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100"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101"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102"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103"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104"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105"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106"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107"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108"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109"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110"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111"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112"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113"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grpSp>
      <p:sp>
        <p:nvSpPr>
          <p:cNvPr id="4114" name="Rectangle 18"/>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115" name="Rectangle 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4116" name="Rectangle 2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4117" name="Rectangle 21"/>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4294BA22-44D5-4CDC-A26E-EFA910E067CC}" type="slidenum">
              <a:rPr lang="en-US"/>
              <a:pPr/>
              <a:t>‹#›</a:t>
            </a:fld>
            <a:endParaRPr lang="en-US"/>
          </a:p>
        </p:txBody>
      </p:sp>
      <p:sp>
        <p:nvSpPr>
          <p:cNvPr id="4118"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19200"/>
            <a:ext cx="7772400" cy="2209800"/>
          </a:xfrm>
        </p:spPr>
        <p:txBody>
          <a:bodyPr/>
          <a:lstStyle/>
          <a:p>
            <a:r>
              <a:rPr lang="en-US" sz="3200" dirty="0"/>
              <a:t>SAFETY ACTS </a:t>
            </a:r>
            <a:r>
              <a:rPr lang="en-US" sz="3200" dirty="0" smtClean="0"/>
              <a:t>– Indian &amp; International     		perspective</a:t>
            </a:r>
            <a:br>
              <a:rPr lang="en-US" sz="3200" dirty="0" smtClean="0"/>
            </a:br>
            <a:r>
              <a:rPr lang="en-US" sz="3200" dirty="0"/>
              <a:t/>
            </a:r>
            <a:br>
              <a:rPr lang="en-US" sz="3200" dirty="0"/>
            </a:br>
            <a:endParaRPr lang="en-US" sz="3200" dirty="0"/>
          </a:p>
        </p:txBody>
      </p:sp>
      <p:sp>
        <p:nvSpPr>
          <p:cNvPr id="2051" name="Rectangle 3"/>
          <p:cNvSpPr>
            <a:spLocks noGrp="1" noChangeArrowheads="1"/>
          </p:cNvSpPr>
          <p:nvPr>
            <p:ph type="subTitle" idx="1"/>
          </p:nvPr>
        </p:nvSpPr>
        <p:spPr>
          <a:xfrm>
            <a:off x="1371600" y="3276600"/>
            <a:ext cx="6400800" cy="3352800"/>
          </a:xfrm>
        </p:spPr>
        <p:txBody>
          <a:bodyPr/>
          <a:lstStyle/>
          <a:p>
            <a:endParaRPr lang="en-US" sz="2000" dirty="0" smtClean="0"/>
          </a:p>
          <a:p>
            <a:endParaRPr lang="en-US" sz="2000" dirty="0"/>
          </a:p>
          <a:p>
            <a:r>
              <a:rPr lang="en-US" sz="2000" dirty="0" smtClean="0"/>
              <a:t>-  CS </a:t>
            </a:r>
            <a:r>
              <a:rPr lang="en-US" sz="2000" dirty="0" err="1" smtClean="0"/>
              <a:t>Saibal</a:t>
            </a:r>
            <a:r>
              <a:rPr lang="en-US" sz="2000" dirty="0" smtClean="0"/>
              <a:t> </a:t>
            </a:r>
            <a:r>
              <a:rPr lang="en-US" sz="2000" dirty="0" err="1" smtClean="0"/>
              <a:t>C.Pal</a:t>
            </a:r>
            <a:r>
              <a:rPr lang="en-US" sz="2000" dirty="0" smtClean="0"/>
              <a:t>   Advocate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a:xfrm>
            <a:off x="457200" y="1600200"/>
            <a:ext cx="8229600" cy="5181600"/>
          </a:xfrm>
        </p:spPr>
        <p:txBody>
          <a:bodyPr/>
          <a:lstStyle/>
          <a:p>
            <a:r>
              <a:rPr lang="en-US" sz="2000" dirty="0">
                <a:effectLst/>
              </a:rPr>
              <a:t>Rule 62 prescribes for First-</a:t>
            </a:r>
            <a:r>
              <a:rPr lang="en-US" sz="2000" dirty="0" err="1">
                <a:effectLst/>
              </a:rPr>
              <a:t>aid,fire</a:t>
            </a:r>
            <a:r>
              <a:rPr lang="en-US" sz="2000" dirty="0">
                <a:effectLst/>
              </a:rPr>
              <a:t> fighting arrangements.</a:t>
            </a:r>
          </a:p>
          <a:p>
            <a:r>
              <a:rPr lang="en-US" sz="2000" dirty="0">
                <a:effectLst/>
              </a:rPr>
              <a:t>Chapter IV A dealing with hazardous processes and S 41A (1) has prescribed the following rules: </a:t>
            </a:r>
          </a:p>
          <a:p>
            <a:r>
              <a:rPr lang="en-US" sz="2000" dirty="0">
                <a:effectLst/>
              </a:rPr>
              <a:t>Rule 63 A deals with Site Appraisal Committee.</a:t>
            </a:r>
          </a:p>
          <a:p>
            <a:r>
              <a:rPr lang="en-US" sz="2000" dirty="0">
                <a:effectLst/>
              </a:rPr>
              <a:t>Rules frame under </a:t>
            </a:r>
            <a:r>
              <a:rPr lang="en-US" sz="2000" dirty="0" err="1">
                <a:effectLst/>
              </a:rPr>
              <a:t>Ss</a:t>
            </a:r>
            <a:r>
              <a:rPr lang="en-US" sz="2000" dirty="0">
                <a:effectLst/>
              </a:rPr>
              <a:t> 7A(3), 41B (2) .</a:t>
            </a:r>
          </a:p>
          <a:p>
            <a:r>
              <a:rPr lang="en-US" sz="2000" dirty="0">
                <a:effectLst/>
              </a:rPr>
              <a:t> 63B deals with Health and Safety Policy.</a:t>
            </a:r>
          </a:p>
          <a:p>
            <a:r>
              <a:rPr lang="en-US" sz="2000" dirty="0">
                <a:effectLst/>
              </a:rPr>
              <a:t>Rule prescribed under S 41 and 41 (G) .</a:t>
            </a:r>
          </a:p>
          <a:p>
            <a:r>
              <a:rPr lang="en-US" sz="2000" dirty="0">
                <a:effectLst/>
              </a:rPr>
              <a:t>R 63C deals with Safety Committee.</a:t>
            </a:r>
          </a:p>
          <a:p>
            <a:r>
              <a:rPr lang="en-US" sz="2000" dirty="0">
                <a:effectLst/>
              </a:rPr>
              <a:t>Rule prescribed under S 41B </a:t>
            </a:r>
          </a:p>
          <a:p>
            <a:r>
              <a:rPr lang="en-US" sz="2000" dirty="0">
                <a:effectLst/>
              </a:rPr>
              <a:t>R 63D deals with Collection</a:t>
            </a:r>
            <a:r>
              <a:rPr lang="en-US" sz="2000" dirty="0" smtClean="0">
                <a:effectLst/>
              </a:rPr>
              <a:t>, development </a:t>
            </a:r>
            <a:r>
              <a:rPr lang="en-US" sz="2000" dirty="0">
                <a:effectLst/>
              </a:rPr>
              <a:t>and dissemination of information </a:t>
            </a:r>
          </a:p>
          <a:p>
            <a:r>
              <a:rPr lang="en-US" sz="2000" dirty="0">
                <a:effectLst/>
              </a:rPr>
              <a:t>R 63 E deals with Disclosure of information to workers</a:t>
            </a:r>
          </a:p>
          <a:p>
            <a:r>
              <a:rPr lang="en-US" sz="2000" dirty="0">
                <a:effectLst/>
              </a:rPr>
              <a:t>R 63 F deals with Disclosure of information to the Chief Inspector </a:t>
            </a:r>
          </a:p>
        </p:txBody>
      </p:sp>
    </p:spTree>
    <p:extLst>
      <p:ext uri="{BB962C8B-B14F-4D97-AF65-F5344CB8AC3E}">
        <p14:creationId xmlns:p14="http://schemas.microsoft.com/office/powerpoint/2010/main" val="2137515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p:txBody>
          <a:bodyPr/>
          <a:lstStyle/>
          <a:p>
            <a:r>
              <a:rPr lang="en-US" sz="2000" dirty="0">
                <a:effectLst/>
              </a:rPr>
              <a:t>R 63G deals with Information on industrial wastes.</a:t>
            </a:r>
          </a:p>
          <a:p>
            <a:r>
              <a:rPr lang="en-US" sz="2000" dirty="0">
                <a:effectLst/>
              </a:rPr>
              <a:t>R 63H deals with Review of the information to workers etc.</a:t>
            </a:r>
          </a:p>
          <a:p>
            <a:r>
              <a:rPr lang="en-US" sz="2000" dirty="0">
                <a:effectLst/>
              </a:rPr>
              <a:t>R 63I deals with Confidentiality of information</a:t>
            </a:r>
          </a:p>
          <a:p>
            <a:r>
              <a:rPr lang="en-US" sz="2000" dirty="0">
                <a:effectLst/>
              </a:rPr>
              <a:t>Rule prescribed under S 41B,41C</a:t>
            </a:r>
          </a:p>
          <a:p>
            <a:r>
              <a:rPr lang="en-US" sz="2000" dirty="0">
                <a:effectLst/>
              </a:rPr>
              <a:t>R 63J deals with . Medical Examination</a:t>
            </a:r>
          </a:p>
          <a:p>
            <a:r>
              <a:rPr lang="en-US" sz="2000" dirty="0">
                <a:effectLst/>
              </a:rPr>
              <a:t>R 63H deals with Review of the information furnished to workers etc.,</a:t>
            </a:r>
          </a:p>
          <a:p>
            <a:r>
              <a:rPr lang="en-US" sz="2000" dirty="0">
                <a:effectLst/>
              </a:rPr>
              <a:t>Rule under S 41B,41C </a:t>
            </a:r>
          </a:p>
          <a:p>
            <a:r>
              <a:rPr lang="en-US" sz="2000" dirty="0">
                <a:effectLst/>
              </a:rPr>
              <a:t>R 63K deals with Occupational Health </a:t>
            </a:r>
            <a:r>
              <a:rPr lang="en-US" sz="2000" dirty="0" err="1">
                <a:effectLst/>
              </a:rPr>
              <a:t>Centres</a:t>
            </a:r>
            <a:r>
              <a:rPr lang="en-US" sz="2000" dirty="0">
                <a:effectLst/>
              </a:rPr>
              <a:t>.</a:t>
            </a:r>
          </a:p>
          <a:p>
            <a:r>
              <a:rPr lang="en-US" sz="2000" dirty="0">
                <a:effectLst/>
              </a:rPr>
              <a:t>Rule prescribed under S 41C. </a:t>
            </a:r>
          </a:p>
          <a:p>
            <a:r>
              <a:rPr lang="en-US" sz="2000" dirty="0">
                <a:effectLst/>
              </a:rPr>
              <a:t>R 63 L Ambulance Van.</a:t>
            </a:r>
          </a:p>
          <a:p>
            <a:r>
              <a:rPr lang="en-US" sz="2000" dirty="0">
                <a:effectLst/>
              </a:rPr>
              <a:t>R 63 M Decontamination facilities</a:t>
            </a:r>
          </a:p>
          <a:p>
            <a:r>
              <a:rPr lang="en-US" sz="2000" dirty="0">
                <a:effectLst/>
              </a:rPr>
              <a:t>Rule prescribed under S 112 </a:t>
            </a:r>
          </a:p>
          <a:p>
            <a:r>
              <a:rPr lang="en-US" sz="2000" dirty="0">
                <a:effectLst/>
              </a:rPr>
              <a:t>R 63 P prescribes rules in respect of Issue of Guidelines. </a:t>
            </a:r>
          </a:p>
          <a:p>
            <a:endParaRPr lang="en-US" sz="2000" dirty="0"/>
          </a:p>
          <a:p>
            <a:endParaRPr lang="en-US" sz="2000" dirty="0"/>
          </a:p>
          <a:p>
            <a:endParaRPr lang="en-US" sz="2000" dirty="0"/>
          </a:p>
        </p:txBody>
      </p:sp>
    </p:spTree>
    <p:extLst>
      <p:ext uri="{BB962C8B-B14F-4D97-AF65-F5344CB8AC3E}">
        <p14:creationId xmlns:p14="http://schemas.microsoft.com/office/powerpoint/2010/main" val="3639397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p:txBody>
          <a:bodyPr/>
          <a:lstStyle/>
          <a:p>
            <a:r>
              <a:rPr lang="en-US" sz="2000" dirty="0">
                <a:effectLst/>
              </a:rPr>
              <a:t>R 63I deals with Confidentiality of information .</a:t>
            </a:r>
          </a:p>
          <a:p>
            <a:pPr lvl="0"/>
            <a:r>
              <a:rPr lang="en-US" sz="2000" dirty="0">
                <a:effectLst/>
              </a:rPr>
              <a:t>S 22 deals with work on or near machinery in motion.</a:t>
            </a:r>
          </a:p>
          <a:p>
            <a:pPr lvl="0"/>
            <a:r>
              <a:rPr lang="en-US" sz="2000" dirty="0">
                <a:effectLst/>
              </a:rPr>
              <a:t>S 23 deals with employment of young persons on dangerous machines.</a:t>
            </a:r>
          </a:p>
          <a:p>
            <a:pPr lvl="0"/>
            <a:r>
              <a:rPr lang="en-US" sz="2000" dirty="0">
                <a:effectLst/>
              </a:rPr>
              <a:t>S 24 deals with striking gear and devices for cutting off power. </a:t>
            </a:r>
          </a:p>
          <a:p>
            <a:pPr lvl="0"/>
            <a:r>
              <a:rPr lang="en-US" sz="2000" dirty="0">
                <a:effectLst/>
              </a:rPr>
              <a:t>S 25 deals with self acting machines.</a:t>
            </a:r>
          </a:p>
          <a:p>
            <a:pPr lvl="0"/>
            <a:r>
              <a:rPr lang="en-US" sz="2000" dirty="0">
                <a:effectLst/>
              </a:rPr>
              <a:t>S 26 deals with casing of new machinery.</a:t>
            </a:r>
          </a:p>
          <a:p>
            <a:pPr lvl="0"/>
            <a:r>
              <a:rPr lang="en-US" sz="2000" dirty="0">
                <a:effectLst/>
              </a:rPr>
              <a:t>S 27 deals with prohibition of employment of women and children near cotton openers.</a:t>
            </a:r>
          </a:p>
          <a:p>
            <a:pPr lvl="0"/>
            <a:r>
              <a:rPr lang="en-US" sz="2000" dirty="0">
                <a:effectLst/>
              </a:rPr>
              <a:t>S 28 deals with hoists and lifts.</a:t>
            </a:r>
          </a:p>
          <a:p>
            <a:pPr lvl="0"/>
            <a:r>
              <a:rPr lang="en-US" sz="2000" dirty="0">
                <a:effectLst/>
              </a:rPr>
              <a:t>S 29 deals with lifting machines, chains, ropes and lifting of </a:t>
            </a:r>
            <a:r>
              <a:rPr lang="en-US" sz="2000" dirty="0" err="1">
                <a:effectLst/>
              </a:rPr>
              <a:t>tackes</a:t>
            </a:r>
            <a:r>
              <a:rPr lang="en-US" sz="2000" dirty="0">
                <a:effectLst/>
              </a:rPr>
              <a:t>.</a:t>
            </a:r>
          </a:p>
          <a:p>
            <a:pPr lvl="0"/>
            <a:r>
              <a:rPr lang="en-US" sz="2000" dirty="0">
                <a:effectLst/>
              </a:rPr>
              <a:t>S 30 deals with revolving machinery.</a:t>
            </a:r>
          </a:p>
          <a:p>
            <a:pPr lvl="0"/>
            <a:r>
              <a:rPr lang="en-US" sz="2000" dirty="0">
                <a:effectLst/>
              </a:rPr>
              <a:t>S 31 deals with pressure </a:t>
            </a:r>
            <a:r>
              <a:rPr lang="en-US" sz="2000" dirty="0" smtClean="0">
                <a:effectLst/>
              </a:rPr>
              <a:t>plant</a:t>
            </a:r>
            <a:endParaRPr lang="en-US" sz="2000" dirty="0">
              <a:effectLst/>
            </a:endParaRPr>
          </a:p>
        </p:txBody>
      </p:sp>
    </p:spTree>
    <p:extLst>
      <p:ext uri="{BB962C8B-B14F-4D97-AF65-F5344CB8AC3E}">
        <p14:creationId xmlns:p14="http://schemas.microsoft.com/office/powerpoint/2010/main" val="3858753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761999"/>
          </a:xfrm>
        </p:spPr>
        <p:txBody>
          <a:bodyPr/>
          <a:lstStyle/>
          <a:p>
            <a:r>
              <a:rPr lang="en-US" sz="3200" dirty="0" smtClean="0"/>
              <a:t>Safety Acts</a:t>
            </a:r>
            <a:endParaRPr lang="en-US" sz="3200" dirty="0"/>
          </a:p>
        </p:txBody>
      </p:sp>
      <p:sp>
        <p:nvSpPr>
          <p:cNvPr id="3" name="Content Placeholder 2"/>
          <p:cNvSpPr>
            <a:spLocks noGrp="1"/>
          </p:cNvSpPr>
          <p:nvPr>
            <p:ph idx="1"/>
          </p:nvPr>
        </p:nvSpPr>
        <p:spPr>
          <a:xfrm>
            <a:off x="457200" y="1295400"/>
            <a:ext cx="8229600" cy="5562600"/>
          </a:xfrm>
        </p:spPr>
        <p:txBody>
          <a:bodyPr/>
          <a:lstStyle/>
          <a:p>
            <a:pPr lvl="0">
              <a:buClr>
                <a:srgbClr val="EEC85E"/>
              </a:buClr>
            </a:pPr>
            <a:r>
              <a:rPr lang="en-US" sz="2000" dirty="0">
                <a:solidFill>
                  <a:srgbClr val="EAEAEA"/>
                </a:solidFill>
                <a:effectLst/>
              </a:rPr>
              <a:t>S 32 deals with floors, stairs and means of access.</a:t>
            </a:r>
          </a:p>
          <a:p>
            <a:pPr lvl="0">
              <a:buClr>
                <a:srgbClr val="EEC85E"/>
              </a:buClr>
            </a:pPr>
            <a:r>
              <a:rPr lang="en-US" sz="2000" dirty="0">
                <a:solidFill>
                  <a:srgbClr val="EAEAEA"/>
                </a:solidFill>
                <a:effectLst/>
              </a:rPr>
              <a:t>S 33 deals with </a:t>
            </a:r>
            <a:r>
              <a:rPr lang="en-US" sz="2000" dirty="0" err="1">
                <a:solidFill>
                  <a:srgbClr val="EAEAEA"/>
                </a:solidFill>
                <a:effectLst/>
              </a:rPr>
              <a:t>pits,pumps,opening</a:t>
            </a:r>
            <a:r>
              <a:rPr lang="en-US" sz="2000" dirty="0">
                <a:solidFill>
                  <a:srgbClr val="EAEAEA"/>
                </a:solidFill>
                <a:effectLst/>
              </a:rPr>
              <a:t> in floors etc.</a:t>
            </a:r>
          </a:p>
          <a:p>
            <a:pPr lvl="0">
              <a:buClr>
                <a:srgbClr val="EEC85E"/>
              </a:buClr>
            </a:pPr>
            <a:r>
              <a:rPr lang="en-US" sz="2000" dirty="0">
                <a:solidFill>
                  <a:srgbClr val="EAEAEA"/>
                </a:solidFill>
                <a:effectLst/>
              </a:rPr>
              <a:t>S 34 deals with excessive weights </a:t>
            </a:r>
          </a:p>
          <a:p>
            <a:pPr lvl="0">
              <a:buClr>
                <a:srgbClr val="EEC85E"/>
              </a:buClr>
            </a:pPr>
            <a:r>
              <a:rPr lang="en-US" sz="2000" dirty="0">
                <a:solidFill>
                  <a:srgbClr val="EAEAEA"/>
                </a:solidFill>
                <a:effectLst/>
              </a:rPr>
              <a:t>S 35 deals with protection of eyes.</a:t>
            </a:r>
          </a:p>
          <a:p>
            <a:pPr lvl="0">
              <a:buClr>
                <a:srgbClr val="EEC85E"/>
              </a:buClr>
            </a:pPr>
            <a:r>
              <a:rPr lang="en-US" sz="2000" dirty="0">
                <a:solidFill>
                  <a:srgbClr val="EAEAEA"/>
                </a:solidFill>
                <a:effectLst/>
              </a:rPr>
              <a:t>S 36 deals with precaution against dangerous fumes, gases etc.</a:t>
            </a:r>
          </a:p>
          <a:p>
            <a:pPr lvl="0">
              <a:buClr>
                <a:srgbClr val="EEC85E"/>
              </a:buClr>
            </a:pPr>
            <a:r>
              <a:rPr lang="en-US" sz="2000" dirty="0">
                <a:solidFill>
                  <a:srgbClr val="EAEAEA"/>
                </a:solidFill>
                <a:effectLst/>
              </a:rPr>
              <a:t>S 36A deals with precautions regarding the use of portable electrical light.</a:t>
            </a:r>
          </a:p>
          <a:p>
            <a:pPr lvl="0">
              <a:buClr>
                <a:srgbClr val="EEC85E"/>
              </a:buClr>
            </a:pPr>
            <a:r>
              <a:rPr lang="en-US" sz="2000" dirty="0">
                <a:solidFill>
                  <a:srgbClr val="EAEAEA"/>
                </a:solidFill>
                <a:effectLst/>
              </a:rPr>
              <a:t>S 37 deals with explosive or inflammable dust, gas etc.</a:t>
            </a:r>
          </a:p>
          <a:p>
            <a:pPr lvl="0">
              <a:buClr>
                <a:srgbClr val="EEC85E"/>
              </a:buClr>
            </a:pPr>
            <a:r>
              <a:rPr lang="en-US" sz="2000" dirty="0">
                <a:solidFill>
                  <a:srgbClr val="EAEAEA"/>
                </a:solidFill>
                <a:effectLst/>
              </a:rPr>
              <a:t>S 38 deals with protection in respect of fire.</a:t>
            </a:r>
          </a:p>
          <a:p>
            <a:pPr lvl="0">
              <a:buClr>
                <a:srgbClr val="EEC85E"/>
              </a:buClr>
            </a:pPr>
            <a:r>
              <a:rPr lang="en-US" sz="2000" dirty="0">
                <a:solidFill>
                  <a:srgbClr val="EAEAEA"/>
                </a:solidFill>
                <a:effectLst/>
              </a:rPr>
              <a:t>S 39  deals with power to require specifications of defective parts or tests of stability.</a:t>
            </a:r>
          </a:p>
          <a:p>
            <a:pPr lvl="0">
              <a:buClr>
                <a:srgbClr val="EEC85E"/>
              </a:buClr>
            </a:pPr>
            <a:r>
              <a:rPr lang="en-US" sz="2000" dirty="0">
                <a:solidFill>
                  <a:srgbClr val="EAEAEA"/>
                </a:solidFill>
                <a:effectLst/>
              </a:rPr>
              <a:t>S 40 deals with safety of buildings and machinery.</a:t>
            </a:r>
          </a:p>
          <a:p>
            <a:pPr lvl="0">
              <a:buClr>
                <a:srgbClr val="EEC85E"/>
              </a:buClr>
            </a:pPr>
            <a:r>
              <a:rPr lang="en-US" sz="2000" dirty="0">
                <a:solidFill>
                  <a:srgbClr val="EAEAEA"/>
                </a:solidFill>
                <a:effectLst/>
              </a:rPr>
              <a:t>S 40A deals with maintenance of buildings</a:t>
            </a:r>
          </a:p>
          <a:p>
            <a:pPr lvl="0">
              <a:buClr>
                <a:srgbClr val="EEC85E"/>
              </a:buClr>
            </a:pPr>
            <a:r>
              <a:rPr lang="en-US" sz="2000" dirty="0">
                <a:solidFill>
                  <a:srgbClr val="EAEAEA"/>
                </a:solidFill>
                <a:effectLst/>
              </a:rPr>
              <a:t>S  40B deals with appointment of Safety Officers</a:t>
            </a:r>
            <a:r>
              <a:rPr lang="en-US" sz="2000" dirty="0" smtClean="0">
                <a:solidFill>
                  <a:srgbClr val="EAEAEA"/>
                </a:solidFill>
                <a:effectLst/>
              </a:rPr>
              <a:t>.</a:t>
            </a:r>
            <a:endParaRPr lang="en-US" sz="2000" dirty="0">
              <a:solidFill>
                <a:srgbClr val="EAEAEA"/>
              </a:solidFill>
              <a:effectLst/>
            </a:endParaRPr>
          </a:p>
        </p:txBody>
      </p:sp>
    </p:spTree>
    <p:extLst>
      <p:ext uri="{BB962C8B-B14F-4D97-AF65-F5344CB8AC3E}">
        <p14:creationId xmlns:p14="http://schemas.microsoft.com/office/powerpoint/2010/main" val="3750018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p:txBody>
          <a:bodyPr/>
          <a:lstStyle/>
          <a:p>
            <a:pPr lvl="0">
              <a:buClr>
                <a:srgbClr val="EEC85E"/>
              </a:buClr>
            </a:pPr>
            <a:r>
              <a:rPr lang="en-US" sz="2000" dirty="0">
                <a:solidFill>
                  <a:srgbClr val="EAEAEA"/>
                </a:solidFill>
                <a:effectLst/>
              </a:rPr>
              <a:t>S 41 deals with power to make rules to supplement the chapter</a:t>
            </a:r>
          </a:p>
          <a:p>
            <a:pPr lvl="0">
              <a:buClr>
                <a:srgbClr val="EEC85E"/>
              </a:buClr>
            </a:pPr>
            <a:r>
              <a:rPr lang="en-US" sz="2000" dirty="0">
                <a:solidFill>
                  <a:srgbClr val="EAEAEA"/>
                </a:solidFill>
                <a:effectLst/>
              </a:rPr>
              <a:t>With effect from 1/6/88 Chapter IVA was inserted Provisions relating to Hazardous Processes containing the following sections :</a:t>
            </a:r>
          </a:p>
          <a:p>
            <a:pPr lvl="0">
              <a:buClr>
                <a:srgbClr val="EEC85E"/>
              </a:buClr>
            </a:pPr>
            <a:r>
              <a:rPr lang="en-US" sz="2000" dirty="0">
                <a:solidFill>
                  <a:srgbClr val="EAEAEA"/>
                </a:solidFill>
                <a:effectLst/>
              </a:rPr>
              <a:t>S 41A . </a:t>
            </a:r>
            <a:r>
              <a:rPr lang="en-US" sz="2000" dirty="0" smtClean="0">
                <a:solidFill>
                  <a:srgbClr val="EAEAEA"/>
                </a:solidFill>
                <a:effectLst/>
              </a:rPr>
              <a:t>Constitution of </a:t>
            </a:r>
            <a:r>
              <a:rPr lang="en-US" sz="2000" dirty="0">
                <a:solidFill>
                  <a:srgbClr val="EAEAEA"/>
                </a:solidFill>
                <a:effectLst/>
              </a:rPr>
              <a:t>Site Appraisal Committees </a:t>
            </a:r>
          </a:p>
          <a:p>
            <a:pPr lvl="0">
              <a:buClr>
                <a:srgbClr val="EEC85E"/>
              </a:buClr>
            </a:pPr>
            <a:r>
              <a:rPr lang="en-US" sz="2000" dirty="0">
                <a:solidFill>
                  <a:srgbClr val="EAEAEA"/>
                </a:solidFill>
                <a:effectLst/>
              </a:rPr>
              <a:t>S 41B  Compulsory disclosure of information by the occupier.</a:t>
            </a:r>
          </a:p>
          <a:p>
            <a:pPr lvl="0">
              <a:buClr>
                <a:srgbClr val="EEC85E"/>
              </a:buClr>
            </a:pPr>
            <a:r>
              <a:rPr lang="en-US" sz="2000" dirty="0">
                <a:solidFill>
                  <a:srgbClr val="EAEAEA"/>
                </a:solidFill>
                <a:effectLst/>
              </a:rPr>
              <a:t>S 41 C Specific responsibility of the occupier </a:t>
            </a:r>
            <a:r>
              <a:rPr lang="en-US" sz="2000" dirty="0" err="1">
                <a:solidFill>
                  <a:srgbClr val="EAEAEA"/>
                </a:solidFill>
                <a:effectLst/>
              </a:rPr>
              <a:t>inrelation</a:t>
            </a:r>
            <a:r>
              <a:rPr lang="en-US" sz="2000" dirty="0">
                <a:solidFill>
                  <a:srgbClr val="EAEAEA"/>
                </a:solidFill>
                <a:effectLst/>
              </a:rPr>
              <a:t> to hazardous processes.</a:t>
            </a:r>
          </a:p>
          <a:p>
            <a:pPr lvl="0">
              <a:buClr>
                <a:srgbClr val="EEC85E"/>
              </a:buClr>
            </a:pPr>
            <a:r>
              <a:rPr lang="en-US" sz="2000" dirty="0">
                <a:solidFill>
                  <a:srgbClr val="EAEAEA"/>
                </a:solidFill>
                <a:effectLst/>
              </a:rPr>
              <a:t>S 41 D. Power of central Government to appoint Inquiry Committee .</a:t>
            </a:r>
          </a:p>
          <a:p>
            <a:pPr lvl="0">
              <a:buClr>
                <a:srgbClr val="EEC85E"/>
              </a:buClr>
            </a:pPr>
            <a:r>
              <a:rPr lang="en-US" sz="2000" dirty="0">
                <a:solidFill>
                  <a:srgbClr val="EAEAEA"/>
                </a:solidFill>
                <a:effectLst/>
              </a:rPr>
              <a:t>S 41 E Emergency Standards</a:t>
            </a:r>
          </a:p>
          <a:p>
            <a:pPr lvl="0">
              <a:buClr>
                <a:srgbClr val="EEC85E"/>
              </a:buClr>
            </a:pPr>
            <a:r>
              <a:rPr lang="en-US" sz="2000" dirty="0">
                <a:solidFill>
                  <a:srgbClr val="EAEAEA"/>
                </a:solidFill>
                <a:effectLst/>
              </a:rPr>
              <a:t>S 41 F Permissible limits of exposure of chemical and toxic substances. </a:t>
            </a:r>
          </a:p>
          <a:p>
            <a:pPr lvl="0">
              <a:buClr>
                <a:srgbClr val="EEC85E"/>
              </a:buClr>
            </a:pPr>
            <a:endParaRPr lang="en-US" sz="2000" dirty="0">
              <a:solidFill>
                <a:srgbClr val="EAEAEA"/>
              </a:solidFill>
            </a:endParaRPr>
          </a:p>
          <a:p>
            <a:pPr lvl="0">
              <a:buClr>
                <a:srgbClr val="EEC85E"/>
              </a:buClr>
            </a:pPr>
            <a:endParaRPr lang="en-US" sz="2000" dirty="0">
              <a:solidFill>
                <a:srgbClr val="EAEAEA"/>
              </a:solidFill>
            </a:endParaRPr>
          </a:p>
          <a:p>
            <a:pPr marL="0" lvl="0" indent="0">
              <a:buClr>
                <a:srgbClr val="EEC85E"/>
              </a:buClr>
              <a:buNone/>
            </a:pPr>
            <a:endParaRPr lang="en-US" dirty="0">
              <a:solidFill>
                <a:srgbClr val="EAEAEA"/>
              </a:solidFill>
            </a:endParaRPr>
          </a:p>
          <a:p>
            <a:endParaRPr lang="en-US" dirty="0"/>
          </a:p>
        </p:txBody>
      </p:sp>
    </p:spTree>
    <p:extLst>
      <p:ext uri="{BB962C8B-B14F-4D97-AF65-F5344CB8AC3E}">
        <p14:creationId xmlns:p14="http://schemas.microsoft.com/office/powerpoint/2010/main" val="1116614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p:txBody>
          <a:bodyPr/>
          <a:lstStyle/>
          <a:p>
            <a:pPr lvl="0">
              <a:buClr>
                <a:srgbClr val="EEC85E"/>
              </a:buClr>
            </a:pPr>
            <a:endParaRPr lang="en-US" sz="2000" dirty="0" smtClean="0">
              <a:solidFill>
                <a:srgbClr val="EAEAEA"/>
              </a:solidFill>
              <a:effectLst/>
            </a:endParaRPr>
          </a:p>
          <a:p>
            <a:pPr lvl="0">
              <a:buClr>
                <a:srgbClr val="EEC85E"/>
              </a:buClr>
            </a:pPr>
            <a:endParaRPr lang="en-US" sz="2000" dirty="0">
              <a:solidFill>
                <a:srgbClr val="EAEAEA"/>
              </a:solidFill>
              <a:effectLst/>
            </a:endParaRPr>
          </a:p>
          <a:p>
            <a:pPr lvl="0">
              <a:buClr>
                <a:srgbClr val="EEC85E"/>
              </a:buClr>
            </a:pPr>
            <a:r>
              <a:rPr lang="en-US" sz="2000" dirty="0" smtClean="0">
                <a:solidFill>
                  <a:srgbClr val="EAEAEA"/>
                </a:solidFill>
                <a:effectLst/>
              </a:rPr>
              <a:t>S </a:t>
            </a:r>
            <a:r>
              <a:rPr lang="en-US" sz="2000" dirty="0">
                <a:solidFill>
                  <a:srgbClr val="EAEAEA"/>
                </a:solidFill>
                <a:effectLst/>
              </a:rPr>
              <a:t>41 G Workers’ participation in safety management.</a:t>
            </a:r>
          </a:p>
          <a:p>
            <a:pPr lvl="0">
              <a:buClr>
                <a:srgbClr val="EEC85E"/>
              </a:buClr>
            </a:pPr>
            <a:r>
              <a:rPr lang="en-US" sz="2000" dirty="0">
                <a:solidFill>
                  <a:srgbClr val="EAEAEA"/>
                </a:solidFill>
                <a:effectLst/>
              </a:rPr>
              <a:t>S 41 H Right to workers to warn about imminent danger.</a:t>
            </a:r>
          </a:p>
          <a:p>
            <a:pPr lvl="0">
              <a:buClr>
                <a:srgbClr val="EEC85E"/>
              </a:buClr>
            </a:pPr>
            <a:endParaRPr lang="en-US" sz="2000" dirty="0">
              <a:solidFill>
                <a:srgbClr val="EAEAEA"/>
              </a:solidFill>
            </a:endParaRPr>
          </a:p>
          <a:p>
            <a:pPr lvl="0">
              <a:buClr>
                <a:srgbClr val="EEC85E"/>
              </a:buClr>
            </a:pPr>
            <a:endParaRPr lang="en-US" sz="2000" dirty="0">
              <a:solidFill>
                <a:srgbClr val="EAEAEA"/>
              </a:solidFill>
            </a:endParaRPr>
          </a:p>
          <a:p>
            <a:endParaRPr lang="en-US" dirty="0"/>
          </a:p>
        </p:txBody>
      </p:sp>
    </p:spTree>
    <p:extLst>
      <p:ext uri="{BB962C8B-B14F-4D97-AF65-F5344CB8AC3E}">
        <p14:creationId xmlns:p14="http://schemas.microsoft.com/office/powerpoint/2010/main" val="17788426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sz="3200" dirty="0" smtClean="0">
                <a:solidFill>
                  <a:srgbClr val="FFFFCC"/>
                </a:solidFill>
              </a:rPr>
              <a:t/>
            </a:r>
            <a:br>
              <a:rPr lang="en-US" sz="3200" dirty="0" smtClean="0">
                <a:solidFill>
                  <a:srgbClr val="FFFFCC"/>
                </a:solidFill>
              </a:rPr>
            </a:br>
            <a:r>
              <a:rPr lang="en-US" sz="3200" dirty="0" smtClean="0">
                <a:solidFill>
                  <a:srgbClr val="FFFFCC"/>
                </a:solidFill>
              </a:rPr>
              <a:t>Safety Acts</a:t>
            </a:r>
            <a:r>
              <a:rPr lang="en-US" sz="1400" dirty="0" smtClean="0">
                <a:solidFill>
                  <a:srgbClr val="FFFFCC"/>
                </a:solidFill>
              </a:rPr>
              <a:t> </a:t>
            </a:r>
            <a:br>
              <a:rPr lang="en-US" sz="1400" dirty="0" smtClean="0">
                <a:solidFill>
                  <a:srgbClr val="FFFFCC"/>
                </a:solidFill>
              </a:rPr>
            </a:br>
            <a:r>
              <a:rPr lang="en-US" sz="2000" dirty="0" smtClean="0">
                <a:solidFill>
                  <a:srgbClr val="FFFFCC"/>
                </a:solidFill>
              </a:rPr>
              <a:t>Indian Environmental Legislations</a:t>
            </a:r>
            <a:r>
              <a:rPr lang="en-US" sz="2000" dirty="0">
                <a:solidFill>
                  <a:srgbClr val="FFFFCC"/>
                </a:solidFill>
              </a:rPr>
              <a:t/>
            </a:r>
            <a:br>
              <a:rPr lang="en-US" sz="2000" dirty="0">
                <a:solidFill>
                  <a:srgbClr val="FFFFCC"/>
                </a:solidFill>
              </a:rPr>
            </a:br>
            <a:r>
              <a:rPr lang="en-US" sz="2000" dirty="0">
                <a:solidFill>
                  <a:srgbClr val="FFFFCC"/>
                </a:solidFill>
              </a:rPr>
              <a:t/>
            </a:r>
            <a:br>
              <a:rPr lang="en-US" sz="2000" dirty="0">
                <a:solidFill>
                  <a:srgbClr val="FFFFCC"/>
                </a:solidFill>
              </a:rPr>
            </a:br>
            <a:endParaRPr lang="en-US" sz="2000" dirty="0"/>
          </a:p>
        </p:txBody>
      </p:sp>
      <p:sp>
        <p:nvSpPr>
          <p:cNvPr id="3" name="Content Placeholder 2"/>
          <p:cNvSpPr>
            <a:spLocks noGrp="1"/>
          </p:cNvSpPr>
          <p:nvPr>
            <p:ph idx="1"/>
          </p:nvPr>
        </p:nvSpPr>
        <p:spPr>
          <a:xfrm>
            <a:off x="457200" y="1371600"/>
            <a:ext cx="8229600" cy="5410200"/>
          </a:xfrm>
        </p:spPr>
        <p:txBody>
          <a:bodyPr/>
          <a:lstStyle/>
          <a:p>
            <a:r>
              <a:rPr lang="en-US" sz="2000" dirty="0" smtClean="0"/>
              <a:t>Prime Minister Indira Gandhi delivered a major speech at the UN Conference on  </a:t>
            </a:r>
            <a:r>
              <a:rPr lang="en-US" sz="2000" dirty="0" err="1" smtClean="0"/>
              <a:t>hueeman</a:t>
            </a:r>
            <a:r>
              <a:rPr lang="en-US" sz="2000" dirty="0" smtClean="0"/>
              <a:t> environment held in Stockholm in June, 1973</a:t>
            </a:r>
          </a:p>
          <a:p>
            <a:r>
              <a:rPr lang="en-US" sz="2000" dirty="0" smtClean="0"/>
              <a:t>India began enacting environmental laws thereafter. Initially such laws were few. </a:t>
            </a:r>
          </a:p>
          <a:p>
            <a:r>
              <a:rPr lang="en-US" sz="2000" dirty="0" smtClean="0"/>
              <a:t>The </a:t>
            </a:r>
            <a:r>
              <a:rPr lang="en-US" sz="2000" dirty="0"/>
              <a:t>B</a:t>
            </a:r>
            <a:r>
              <a:rPr lang="en-US" sz="2000" dirty="0" smtClean="0"/>
              <a:t>hopal gas tragedy of 1984 changed the situation.</a:t>
            </a:r>
          </a:p>
          <a:p>
            <a:r>
              <a:rPr lang="en-US" sz="2000" dirty="0" smtClean="0"/>
              <a:t>Need to conserve environment and protect people was the need of the hour.</a:t>
            </a:r>
          </a:p>
          <a:p>
            <a:r>
              <a:rPr lang="en-US" sz="2000" dirty="0" smtClean="0"/>
              <a:t>In 1990’s India passed many laws covering new areas such as hazardous waste ,vehicular emissions, noise, transportation of toxic chemicals and environmental assessment.</a:t>
            </a:r>
          </a:p>
          <a:p>
            <a:r>
              <a:rPr lang="en-US" sz="2000" dirty="0" smtClean="0"/>
              <a:t>The laws included provisions such as public hearings, citizen’s right to information, dead line for technology changes (</a:t>
            </a:r>
            <a:r>
              <a:rPr lang="en-US" sz="2000" dirty="0" err="1" smtClean="0"/>
              <a:t>e.g</a:t>
            </a:r>
            <a:r>
              <a:rPr lang="en-US" sz="2000" dirty="0" smtClean="0"/>
              <a:t>), workers’ participation and penalties on higher management of companies.</a:t>
            </a:r>
            <a:endParaRPr lang="en-US" sz="2000" dirty="0"/>
          </a:p>
        </p:txBody>
      </p:sp>
    </p:spTree>
    <p:extLst>
      <p:ext uri="{BB962C8B-B14F-4D97-AF65-F5344CB8AC3E}">
        <p14:creationId xmlns:p14="http://schemas.microsoft.com/office/powerpoint/2010/main" val="1625511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p:txBody>
          <a:bodyPr/>
          <a:lstStyle/>
          <a:p>
            <a:r>
              <a:rPr lang="en-US" sz="2000" dirty="0" smtClean="0"/>
              <a:t>Enforcing agencies (EG), Pollution Control Board received greater powers.</a:t>
            </a:r>
          </a:p>
          <a:p>
            <a:r>
              <a:rPr lang="en-US" sz="2000" dirty="0" smtClean="0"/>
              <a:t>Acts enacted: </a:t>
            </a:r>
          </a:p>
          <a:p>
            <a:pPr marL="457200" indent="-457200">
              <a:buAutoNum type="arabicPeriod"/>
            </a:pPr>
            <a:r>
              <a:rPr lang="en-US" sz="2000" dirty="0" smtClean="0"/>
              <a:t>Environment (Protection) Act, 1986</a:t>
            </a:r>
          </a:p>
          <a:p>
            <a:pPr marL="457200" indent="-457200">
              <a:buAutoNum type="arabicPeriod"/>
            </a:pPr>
            <a:r>
              <a:rPr lang="en-US" sz="2000" dirty="0" smtClean="0"/>
              <a:t>Hazardous Waste Rules (1989), Biomedical Waste Rule (1998)</a:t>
            </a:r>
          </a:p>
          <a:p>
            <a:pPr marL="457200" indent="-457200">
              <a:buAutoNum type="arabicPeriod"/>
            </a:pPr>
            <a:r>
              <a:rPr lang="en-US" sz="2000" dirty="0" smtClean="0"/>
              <a:t>Recycled Plastic </a:t>
            </a:r>
            <a:r>
              <a:rPr lang="en-US" sz="2000" dirty="0"/>
              <a:t>M</a:t>
            </a:r>
            <a:r>
              <a:rPr lang="en-US" sz="2000" dirty="0" smtClean="0"/>
              <a:t>anufacture and Usage </a:t>
            </a:r>
            <a:r>
              <a:rPr lang="en-US" sz="2000" dirty="0"/>
              <a:t>R</a:t>
            </a:r>
            <a:r>
              <a:rPr lang="en-US" sz="2000" dirty="0" smtClean="0"/>
              <a:t>ules, 1999</a:t>
            </a:r>
          </a:p>
          <a:p>
            <a:pPr marL="457200" indent="-457200">
              <a:buAutoNum type="arabicPeriod"/>
            </a:pPr>
            <a:r>
              <a:rPr lang="en-US" sz="2000" dirty="0" smtClean="0"/>
              <a:t>Ozone depleting substances rules, 2000</a:t>
            </a:r>
          </a:p>
          <a:p>
            <a:pPr marL="457200" indent="-457200">
              <a:buAutoNum type="arabicPeriod"/>
            </a:pPr>
            <a:r>
              <a:rPr lang="en-US" sz="2000" dirty="0" smtClean="0"/>
              <a:t>Air (Prevention and Control of Pollution) Act, 1981</a:t>
            </a:r>
          </a:p>
          <a:p>
            <a:pPr marL="457200" indent="-457200">
              <a:buAutoNum type="arabicPeriod"/>
            </a:pPr>
            <a:r>
              <a:rPr lang="en-US" sz="2000" dirty="0" smtClean="0"/>
              <a:t>Water (Prevention and Control of Pollution) Act, 1974</a:t>
            </a:r>
          </a:p>
          <a:p>
            <a:pPr marL="457200" indent="-457200">
              <a:buAutoNum type="arabicPeriod"/>
            </a:pPr>
            <a:r>
              <a:rPr lang="en-US" sz="2000" dirty="0" smtClean="0"/>
              <a:t>Bharat Standard for Vehicular </a:t>
            </a:r>
            <a:r>
              <a:rPr lang="en-US" sz="2000" dirty="0"/>
              <a:t>E</a:t>
            </a:r>
            <a:r>
              <a:rPr lang="en-US" sz="2000" dirty="0" smtClean="0"/>
              <a:t>missions</a:t>
            </a:r>
          </a:p>
          <a:p>
            <a:pPr marL="457200" indent="-457200">
              <a:buAutoNum type="arabicPeriod"/>
            </a:pPr>
            <a:r>
              <a:rPr lang="en-US" sz="2000" dirty="0" smtClean="0"/>
              <a:t>Environmental Impact </a:t>
            </a:r>
            <a:r>
              <a:rPr lang="en-US" sz="2000" dirty="0"/>
              <a:t>A</a:t>
            </a:r>
            <a:r>
              <a:rPr lang="en-US" sz="2000" dirty="0" smtClean="0"/>
              <a:t>ssessment by Ministry of Environment and Forests mandatory from 1994</a:t>
            </a:r>
          </a:p>
        </p:txBody>
      </p:sp>
    </p:spTree>
    <p:extLst>
      <p:ext uri="{BB962C8B-B14F-4D97-AF65-F5344CB8AC3E}">
        <p14:creationId xmlns:p14="http://schemas.microsoft.com/office/powerpoint/2010/main" val="1814935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p:txBody>
          <a:bodyPr/>
          <a:lstStyle/>
          <a:p>
            <a:pPr marL="0" indent="0">
              <a:buNone/>
            </a:pPr>
            <a:r>
              <a:rPr lang="en-US" sz="2000" dirty="0" smtClean="0"/>
              <a:t>Environmental Impact Assessment (EIA) is a systematic process to identity, predict, and evaluate  environmental effects of proposed actions and projects.</a:t>
            </a:r>
          </a:p>
          <a:p>
            <a:pPr marL="0" indent="0">
              <a:buNone/>
            </a:pPr>
            <a:r>
              <a:rPr lang="en-US" sz="2000" dirty="0" smtClean="0"/>
              <a:t>In India, an amended EIA notification was issued in 2006. EIA is required for 30 types of projects and consists of four stages including public consultation.</a:t>
            </a:r>
          </a:p>
          <a:p>
            <a:pPr marL="0" indent="0">
              <a:buNone/>
            </a:pPr>
            <a:r>
              <a:rPr lang="en-US" sz="2000" dirty="0" smtClean="0"/>
              <a:t>The Bharat Vehicle </a:t>
            </a:r>
            <a:r>
              <a:rPr lang="en-US" sz="2000" dirty="0"/>
              <a:t>E</a:t>
            </a:r>
            <a:r>
              <a:rPr lang="en-US" sz="2000" dirty="0" smtClean="0"/>
              <a:t>missions norms are being progressively enforced in India.</a:t>
            </a:r>
          </a:p>
          <a:p>
            <a:pPr marL="0" indent="0">
              <a:buNone/>
            </a:pPr>
            <a:r>
              <a:rPr lang="en-US" sz="2000" dirty="0" smtClean="0"/>
              <a:t>Contribution of </a:t>
            </a:r>
            <a:r>
              <a:rPr lang="en-US" sz="2000" dirty="0" err="1" smtClean="0"/>
              <a:t>Mr</a:t>
            </a:r>
            <a:r>
              <a:rPr lang="en-US" sz="2000" dirty="0" smtClean="0"/>
              <a:t> M. C. Mehta, Advocate of Supreme Court single handedly fought for environment protection. </a:t>
            </a:r>
            <a:r>
              <a:rPr lang="en-US" sz="2000" dirty="0" err="1" smtClean="0"/>
              <a:t>M.C.Mehta</a:t>
            </a:r>
            <a:r>
              <a:rPr lang="en-US" sz="2000" dirty="0" smtClean="0"/>
              <a:t> Environmental Foundation for Protection of Environment obtained more than 40 landmark judgments and numerous </a:t>
            </a:r>
            <a:r>
              <a:rPr lang="en-US" sz="2000" dirty="0" err="1" smtClean="0"/>
              <a:t>oreders</a:t>
            </a:r>
            <a:r>
              <a:rPr lang="en-US" sz="2000" dirty="0" smtClean="0"/>
              <a:t> from Supreme Court on polluters. </a:t>
            </a:r>
            <a:r>
              <a:rPr lang="en-US" sz="2000" dirty="0" err="1" smtClean="0"/>
              <a:t>Bantala</a:t>
            </a:r>
            <a:r>
              <a:rPr lang="en-US" sz="2000" dirty="0" smtClean="0"/>
              <a:t> leather complex is the result of </a:t>
            </a:r>
            <a:r>
              <a:rPr lang="en-US" sz="2000" dirty="0" err="1" smtClean="0"/>
              <a:t>Mr</a:t>
            </a:r>
            <a:r>
              <a:rPr lang="en-US" sz="2000" dirty="0" smtClean="0"/>
              <a:t> Mehta’s single handed </a:t>
            </a:r>
            <a:r>
              <a:rPr lang="en-US" sz="2000" dirty="0" err="1" smtClean="0"/>
              <a:t>fignt</a:t>
            </a:r>
            <a:r>
              <a:rPr lang="en-US" sz="2000" dirty="0" smtClean="0"/>
              <a:t> against pollution of the Ganges. </a:t>
            </a:r>
            <a:endParaRPr lang="en-US" sz="2000" dirty="0"/>
          </a:p>
        </p:txBody>
      </p:sp>
    </p:spTree>
    <p:extLst>
      <p:ext uri="{BB962C8B-B14F-4D97-AF65-F5344CB8AC3E}">
        <p14:creationId xmlns:p14="http://schemas.microsoft.com/office/powerpoint/2010/main" val="29992067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p:txBody>
          <a:bodyPr/>
          <a:lstStyle/>
          <a:p>
            <a:r>
              <a:rPr lang="en-US" sz="2000" b="1" dirty="0">
                <a:effectLst/>
              </a:rPr>
              <a:t>3.SAFETY AND REALTY </a:t>
            </a:r>
            <a:r>
              <a:rPr lang="en-US" sz="2000" b="1" dirty="0" smtClean="0">
                <a:effectLst/>
              </a:rPr>
              <a:t> </a:t>
            </a:r>
            <a:r>
              <a:rPr lang="en-US" sz="2000" b="1" dirty="0">
                <a:effectLst/>
              </a:rPr>
              <a:t>BASED </a:t>
            </a:r>
            <a:r>
              <a:rPr lang="en-US" sz="2000" b="1" dirty="0" smtClean="0">
                <a:effectLst/>
              </a:rPr>
              <a:t>SECTORS</a:t>
            </a:r>
          </a:p>
          <a:p>
            <a:r>
              <a:rPr lang="en-US" sz="2000" b="1" dirty="0" smtClean="0">
                <a:effectLst/>
              </a:rPr>
              <a:t>Rules framed :</a:t>
            </a:r>
            <a:endParaRPr lang="en-US" sz="2000" dirty="0">
              <a:effectLst/>
            </a:endParaRPr>
          </a:p>
          <a:p>
            <a:pPr lvl="0"/>
            <a:r>
              <a:rPr lang="en-US" sz="2000" dirty="0">
                <a:effectLst/>
              </a:rPr>
              <a:t>Fire Protection &amp; Safety Requirements for Assembly, Institutional, Educational (more than two </a:t>
            </a:r>
            <a:r>
              <a:rPr lang="en-US" sz="2000" dirty="0" smtClean="0">
                <a:effectLst/>
              </a:rPr>
              <a:t>storied and where </a:t>
            </a:r>
            <a:r>
              <a:rPr lang="en-US" sz="2000" dirty="0">
                <a:effectLst/>
              </a:rPr>
              <a:t>built-up area exceeds 1000 sq. m), Business ( where plot </a:t>
            </a:r>
            <a:r>
              <a:rPr lang="en-US" sz="2000" dirty="0" smtClean="0">
                <a:effectLst/>
              </a:rPr>
              <a:t> </a:t>
            </a:r>
            <a:r>
              <a:rPr lang="en-US" sz="2000" dirty="0">
                <a:effectLst/>
              </a:rPr>
              <a:t>area exceeds 500 </a:t>
            </a:r>
            <a:r>
              <a:rPr lang="en-US" sz="2000" dirty="0" err="1">
                <a:effectLst/>
              </a:rPr>
              <a:t>sq.m</a:t>
            </a:r>
            <a:r>
              <a:rPr lang="en-US" sz="2000" dirty="0">
                <a:effectLst/>
              </a:rPr>
              <a:t>) mercantile (where aggregate covered area rage, exceeds 750 </a:t>
            </a:r>
            <a:r>
              <a:rPr lang="en-US" sz="2000" dirty="0" err="1">
                <a:effectLst/>
              </a:rPr>
              <a:t>sq.m</a:t>
            </a:r>
            <a:r>
              <a:rPr lang="en-US" sz="2000" dirty="0">
                <a:effectLst/>
              </a:rPr>
              <a:t>) hotel, hospital, nursing homes, underground complexes, industrial storage, meeting/banquet halls, hazardous occupancies. Safety measures in sub stations have been separately spelt </a:t>
            </a:r>
            <a:r>
              <a:rPr lang="en-US" sz="2000" dirty="0" smtClean="0">
                <a:effectLst/>
              </a:rPr>
              <a:t>out in the rules.  </a:t>
            </a:r>
            <a:endParaRPr lang="en-US" sz="2000" dirty="0">
              <a:effectLst/>
            </a:endParaRPr>
          </a:p>
          <a:p>
            <a:pPr lvl="0"/>
            <a:r>
              <a:rPr lang="en-US" sz="2000" dirty="0">
                <a:effectLst/>
              </a:rPr>
              <a:t> </a:t>
            </a:r>
            <a:r>
              <a:rPr lang="en-US" sz="2000" b="1" dirty="0">
                <a:effectLst/>
              </a:rPr>
              <a:t>SAFETY AND INFORMATION TECHNOLOGY SECTOR </a:t>
            </a:r>
            <a:endParaRPr lang="en-US" sz="2000" dirty="0">
              <a:effectLst/>
            </a:endParaRPr>
          </a:p>
          <a:p>
            <a:r>
              <a:rPr lang="en-US" sz="2000" dirty="0">
                <a:effectLst/>
              </a:rPr>
              <a:t>         With globalization and advancement through out, countries formed platforms to  modernize the laws </a:t>
            </a:r>
            <a:r>
              <a:rPr lang="en-US" sz="2000" dirty="0" smtClean="0">
                <a:effectLst/>
              </a:rPr>
              <a:t>to bring  </a:t>
            </a:r>
            <a:r>
              <a:rPr lang="en-US" sz="2000" dirty="0">
                <a:effectLst/>
              </a:rPr>
              <a:t>uniformity world over. With the emergence of information technology and </a:t>
            </a:r>
            <a:r>
              <a:rPr lang="en-US" sz="2000" dirty="0" smtClean="0">
                <a:effectLst/>
              </a:rPr>
              <a:t>information</a:t>
            </a:r>
            <a:endParaRPr lang="en-US" dirty="0"/>
          </a:p>
        </p:txBody>
      </p:sp>
    </p:spTree>
    <p:extLst>
      <p:ext uri="{BB962C8B-B14F-4D97-AF65-F5344CB8AC3E}">
        <p14:creationId xmlns:p14="http://schemas.microsoft.com/office/powerpoint/2010/main" val="687903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br>
              <a:rPr lang="en-US" sz="3200" dirty="0" smtClean="0"/>
            </a:br>
            <a:r>
              <a:rPr lang="en-US" sz="3200" dirty="0" smtClean="0"/>
              <a:t>Safety, occupational safety &amp; Indian laws </a:t>
            </a:r>
            <a:endParaRPr lang="en-US" sz="3200" dirty="0"/>
          </a:p>
        </p:txBody>
      </p:sp>
      <p:sp>
        <p:nvSpPr>
          <p:cNvPr id="3" name="Content Placeholder 2"/>
          <p:cNvSpPr>
            <a:spLocks noGrp="1"/>
          </p:cNvSpPr>
          <p:nvPr>
            <p:ph idx="1"/>
          </p:nvPr>
        </p:nvSpPr>
        <p:spPr>
          <a:xfrm>
            <a:off x="457200" y="1600200"/>
            <a:ext cx="8229600" cy="5029200"/>
          </a:xfrm>
        </p:spPr>
        <p:txBody>
          <a:bodyPr/>
          <a:lstStyle/>
          <a:p>
            <a:pPr marL="457200" indent="-457200">
              <a:buFont typeface="+mj-lt"/>
              <a:buAutoNum type="arabicPeriod"/>
            </a:pPr>
            <a:r>
              <a:rPr lang="en-US" sz="2000" dirty="0" smtClean="0"/>
              <a:t>‘Safety’ is a state of being safe and protected from danger or harm. (Oxford Dictionary) </a:t>
            </a:r>
          </a:p>
          <a:p>
            <a:pPr marL="457200" indent="-457200">
              <a:buFont typeface="+mj-lt"/>
              <a:buAutoNum type="arabicPeriod"/>
            </a:pPr>
            <a:r>
              <a:rPr lang="en-US" sz="2000" dirty="0" smtClean="0"/>
              <a:t>Our focus on the discussion is occupational safety </a:t>
            </a:r>
            <a:r>
              <a:rPr lang="en-US" sz="2000" dirty="0" err="1" smtClean="0"/>
              <a:t>vis</a:t>
            </a:r>
            <a:r>
              <a:rPr lang="en-US" sz="2000" dirty="0" smtClean="0"/>
              <a:t> a </a:t>
            </a:r>
            <a:r>
              <a:rPr lang="en-US" sz="2000" dirty="0" err="1" smtClean="0"/>
              <a:t>vis</a:t>
            </a:r>
            <a:r>
              <a:rPr lang="en-US" sz="2000" dirty="0" smtClean="0"/>
              <a:t> business.</a:t>
            </a:r>
          </a:p>
          <a:p>
            <a:pPr marL="457200" indent="-457200">
              <a:buFont typeface="+mj-lt"/>
              <a:buAutoNum type="arabicPeriod"/>
            </a:pPr>
            <a:r>
              <a:rPr lang="en-US" sz="2000" dirty="0" smtClean="0"/>
              <a:t>Occupational safety in business enjoys support of Government through  legislations.</a:t>
            </a:r>
          </a:p>
          <a:p>
            <a:pPr marL="457200" indent="-457200">
              <a:buFont typeface="+mj-lt"/>
              <a:buAutoNum type="arabicPeriod"/>
            </a:pPr>
            <a:r>
              <a:rPr lang="en-US" sz="2000" dirty="0" smtClean="0"/>
              <a:t>Business scenario has undergone change.</a:t>
            </a:r>
          </a:p>
          <a:p>
            <a:pPr marL="457200" indent="-457200">
              <a:buFont typeface="+mj-lt"/>
              <a:buAutoNum type="arabicPeriod"/>
            </a:pPr>
            <a:r>
              <a:rPr lang="en-US" sz="2000" dirty="0" smtClean="0"/>
              <a:t>From home to factory and again to home is the scenario of   business.</a:t>
            </a:r>
          </a:p>
          <a:p>
            <a:pPr marL="457200" indent="-457200">
              <a:buFont typeface="+mj-lt"/>
              <a:buAutoNum type="arabicPeriod"/>
            </a:pPr>
            <a:r>
              <a:rPr lang="en-US" sz="2000" dirty="0" smtClean="0"/>
              <a:t>Factories is not only the face of industry to-day.</a:t>
            </a:r>
          </a:p>
          <a:p>
            <a:pPr marL="457200" indent="-457200">
              <a:buFont typeface="+mj-lt"/>
              <a:buAutoNum type="arabicPeriod"/>
            </a:pPr>
            <a:r>
              <a:rPr lang="en-US" sz="2000" dirty="0" smtClean="0"/>
              <a:t>Industry is wide term and  is an all inclusive concept.</a:t>
            </a:r>
          </a:p>
          <a:p>
            <a:pPr marL="457200" indent="-457200">
              <a:buFont typeface="+mj-lt"/>
              <a:buAutoNum type="arabicPeriod"/>
            </a:pPr>
            <a:r>
              <a:rPr lang="en-US" sz="2000" dirty="0" smtClean="0"/>
              <a:t>It is no more restricted to the promoters / entrepreneurs employees and customers.</a:t>
            </a:r>
          </a:p>
          <a:p>
            <a:pPr marL="457200" indent="-457200">
              <a:buFont typeface="+mj-lt"/>
              <a:buAutoNum type="arabicPeriod"/>
            </a:pPr>
            <a:endParaRPr lang="en-US" sz="2000" dirty="0" smtClean="0"/>
          </a:p>
          <a:p>
            <a:pPr marL="457200" indent="-457200">
              <a:buFont typeface="+mj-lt"/>
              <a:buAutoNum type="arabicPeriod"/>
            </a:pPr>
            <a:endParaRPr lang="en-US" sz="2000" dirty="0" smtClean="0"/>
          </a:p>
          <a:p>
            <a:pPr marL="0" indent="0">
              <a:buNone/>
            </a:pPr>
            <a:endParaRPr lang="en-US" sz="2000" dirty="0"/>
          </a:p>
        </p:txBody>
      </p:sp>
    </p:spTree>
    <p:extLst>
      <p:ext uri="{BB962C8B-B14F-4D97-AF65-F5344CB8AC3E}">
        <p14:creationId xmlns:p14="http://schemas.microsoft.com/office/powerpoint/2010/main" val="35700240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p:txBody>
          <a:bodyPr/>
          <a:lstStyle/>
          <a:p>
            <a:pPr lvl="0">
              <a:buClr>
                <a:srgbClr val="EEC85E"/>
              </a:buClr>
            </a:pPr>
            <a:r>
              <a:rPr lang="en-US" sz="2000" dirty="0">
                <a:solidFill>
                  <a:srgbClr val="EAEAEA"/>
                </a:solidFill>
                <a:effectLst/>
              </a:rPr>
              <a:t>T</a:t>
            </a:r>
            <a:r>
              <a:rPr lang="en-US" sz="2000" dirty="0" smtClean="0">
                <a:solidFill>
                  <a:srgbClr val="EAEAEA"/>
                </a:solidFill>
                <a:effectLst/>
              </a:rPr>
              <a:t>echnology </a:t>
            </a:r>
            <a:r>
              <a:rPr lang="en-US" sz="2000" dirty="0">
                <a:solidFill>
                  <a:srgbClr val="EAEAEA"/>
                </a:solidFill>
                <a:effectLst/>
              </a:rPr>
              <a:t>E</a:t>
            </a:r>
            <a:r>
              <a:rPr lang="en-US" sz="2000" dirty="0" smtClean="0">
                <a:solidFill>
                  <a:srgbClr val="EAEAEA"/>
                </a:solidFill>
                <a:effectLst/>
              </a:rPr>
              <a:t>nabled </a:t>
            </a:r>
            <a:r>
              <a:rPr lang="en-US" sz="2000" dirty="0">
                <a:solidFill>
                  <a:srgbClr val="EAEAEA"/>
                </a:solidFill>
                <a:effectLst/>
              </a:rPr>
              <a:t>I</a:t>
            </a:r>
            <a:r>
              <a:rPr lang="en-US" sz="2000" dirty="0" smtClean="0">
                <a:solidFill>
                  <a:srgbClr val="EAEAEA"/>
                </a:solidFill>
                <a:effectLst/>
              </a:rPr>
              <a:t>ndustries </a:t>
            </a:r>
            <a:r>
              <a:rPr lang="en-US" sz="2000" dirty="0">
                <a:solidFill>
                  <a:srgbClr val="EAEAEA"/>
                </a:solidFill>
                <a:effectLst/>
              </a:rPr>
              <a:t>M</a:t>
            </a:r>
            <a:r>
              <a:rPr lang="en-US" sz="2000" dirty="0" smtClean="0">
                <a:solidFill>
                  <a:srgbClr val="EAEAEA"/>
                </a:solidFill>
                <a:effectLst/>
              </a:rPr>
              <a:t>odel </a:t>
            </a:r>
            <a:r>
              <a:rPr lang="en-US" sz="2000" dirty="0">
                <a:solidFill>
                  <a:srgbClr val="EAEAEA"/>
                </a:solidFill>
                <a:effectLst/>
              </a:rPr>
              <a:t>C</a:t>
            </a:r>
            <a:r>
              <a:rPr lang="en-US" sz="2000" dirty="0" smtClean="0">
                <a:solidFill>
                  <a:srgbClr val="EAEAEA"/>
                </a:solidFill>
                <a:effectLst/>
              </a:rPr>
              <a:t>ode </a:t>
            </a:r>
            <a:r>
              <a:rPr lang="en-US" sz="2000" dirty="0">
                <a:solidFill>
                  <a:srgbClr val="EAEAEA"/>
                </a:solidFill>
                <a:effectLst/>
              </a:rPr>
              <a:t>of </a:t>
            </a:r>
            <a:r>
              <a:rPr lang="en-US" sz="2000" dirty="0" smtClean="0">
                <a:solidFill>
                  <a:srgbClr val="EAEAEA"/>
                </a:solidFill>
                <a:effectLst/>
              </a:rPr>
              <a:t>Conduct </a:t>
            </a:r>
            <a:r>
              <a:rPr lang="en-US" sz="2000" dirty="0">
                <a:solidFill>
                  <a:srgbClr val="EAEAEA"/>
                </a:solidFill>
                <a:effectLst/>
              </a:rPr>
              <a:t>was evolved for </a:t>
            </a:r>
            <a:r>
              <a:rPr lang="en-US" sz="2000" dirty="0" smtClean="0">
                <a:solidFill>
                  <a:srgbClr val="EAEAEA"/>
                </a:solidFill>
                <a:effectLst/>
              </a:rPr>
              <a:t>safety </a:t>
            </a:r>
            <a:r>
              <a:rPr lang="en-US" sz="2000" dirty="0">
                <a:solidFill>
                  <a:srgbClr val="EAEAEA"/>
                </a:solidFill>
                <a:effectLst/>
              </a:rPr>
              <a:t>of the industry and </a:t>
            </a:r>
            <a:r>
              <a:rPr lang="en-US" sz="2000" dirty="0" smtClean="0">
                <a:solidFill>
                  <a:srgbClr val="EAEAEA"/>
                </a:solidFill>
                <a:effectLst/>
              </a:rPr>
              <a:t> stakeholders.     </a:t>
            </a:r>
            <a:endParaRPr lang="en-US" sz="2000" dirty="0">
              <a:solidFill>
                <a:srgbClr val="EAEAEA"/>
              </a:solidFill>
              <a:effectLst/>
            </a:endParaRPr>
          </a:p>
          <a:p>
            <a:pPr lvl="0">
              <a:buClr>
                <a:srgbClr val="EEC85E"/>
              </a:buClr>
            </a:pPr>
            <a:r>
              <a:rPr lang="en-US" sz="2000" dirty="0">
                <a:solidFill>
                  <a:srgbClr val="EAEAEA"/>
                </a:solidFill>
                <a:effectLst/>
              </a:rPr>
              <a:t>The information Technology Act, 2000 was </a:t>
            </a:r>
            <a:r>
              <a:rPr lang="en-US" sz="2000" dirty="0" smtClean="0">
                <a:solidFill>
                  <a:srgbClr val="EAEAEA"/>
                </a:solidFill>
                <a:effectLst/>
              </a:rPr>
              <a:t>made effective  </a:t>
            </a:r>
            <a:r>
              <a:rPr lang="en-US" sz="2000" dirty="0">
                <a:solidFill>
                  <a:srgbClr val="EAEAEA"/>
                </a:solidFill>
                <a:effectLst/>
              </a:rPr>
              <a:t>in India </a:t>
            </a:r>
            <a:r>
              <a:rPr lang="en-US" sz="2000" dirty="0" smtClean="0">
                <a:solidFill>
                  <a:srgbClr val="EAEAEA"/>
                </a:solidFill>
                <a:effectLst/>
              </a:rPr>
              <a:t>from  17/10/2000.   The act  provides </a:t>
            </a:r>
            <a:r>
              <a:rPr lang="en-US" sz="2000" dirty="0">
                <a:solidFill>
                  <a:srgbClr val="EAEAEA"/>
                </a:solidFill>
                <a:effectLst/>
              </a:rPr>
              <a:t>legal </a:t>
            </a:r>
            <a:r>
              <a:rPr lang="en-US" sz="2000" dirty="0" smtClean="0">
                <a:solidFill>
                  <a:srgbClr val="EAEAEA"/>
                </a:solidFill>
                <a:effectLst/>
              </a:rPr>
              <a:t>recognition to </a:t>
            </a:r>
            <a:r>
              <a:rPr lang="en-US" sz="2000" dirty="0">
                <a:solidFill>
                  <a:srgbClr val="EAEAEA"/>
                </a:solidFill>
                <a:effectLst/>
              </a:rPr>
              <a:t>transactions carried out by means of electronic communication, commonly referred to as “ electronic commerce” </a:t>
            </a:r>
            <a:r>
              <a:rPr lang="en-US" sz="2000" dirty="0" smtClean="0">
                <a:solidFill>
                  <a:srgbClr val="EAEAEA"/>
                </a:solidFill>
                <a:effectLst/>
              </a:rPr>
              <a:t> involving  </a:t>
            </a:r>
            <a:r>
              <a:rPr lang="en-US" sz="2000" dirty="0">
                <a:solidFill>
                  <a:srgbClr val="EAEAEA"/>
                </a:solidFill>
                <a:effectLst/>
              </a:rPr>
              <a:t>use of alternatives to paper-based methods of communication and storage of information, to facilitate electronic filing of documents with </a:t>
            </a:r>
            <a:r>
              <a:rPr lang="en-US" sz="2000" dirty="0" smtClean="0">
                <a:solidFill>
                  <a:srgbClr val="EAEAEA"/>
                </a:solidFill>
                <a:effectLst/>
              </a:rPr>
              <a:t> </a:t>
            </a:r>
            <a:r>
              <a:rPr lang="en-US" sz="2000" dirty="0">
                <a:solidFill>
                  <a:srgbClr val="EAEAEA"/>
                </a:solidFill>
                <a:effectLst/>
              </a:rPr>
              <a:t>Government agencies and further </a:t>
            </a:r>
            <a:r>
              <a:rPr lang="en-US" sz="2000" dirty="0" smtClean="0">
                <a:solidFill>
                  <a:srgbClr val="EAEAEA"/>
                </a:solidFill>
                <a:effectLst/>
              </a:rPr>
              <a:t>  </a:t>
            </a:r>
            <a:r>
              <a:rPr lang="en-US" sz="2000" dirty="0">
                <a:solidFill>
                  <a:srgbClr val="EAEAEA"/>
                </a:solidFill>
                <a:effectLst/>
              </a:rPr>
              <a:t>amend the IPC </a:t>
            </a:r>
            <a:r>
              <a:rPr lang="en-US" sz="2000" dirty="0" smtClean="0">
                <a:solidFill>
                  <a:srgbClr val="EAEAEA"/>
                </a:solidFill>
                <a:effectLst/>
              </a:rPr>
              <a:t>Act,1860</a:t>
            </a:r>
            <a:r>
              <a:rPr lang="en-US" sz="2000" dirty="0">
                <a:solidFill>
                  <a:srgbClr val="EAEAEA"/>
                </a:solidFill>
                <a:effectLst/>
              </a:rPr>
              <a:t>, the Indian Evidence Act, 1872, the Banker’s Book of Evidence Act, 1891 and the RBI Act, 1934 and for matters connected therewith or incidental thereto. </a:t>
            </a:r>
            <a:r>
              <a:rPr lang="en-US" sz="2000" dirty="0" smtClean="0">
                <a:solidFill>
                  <a:srgbClr val="EAEAEA"/>
                </a:solidFill>
                <a:effectLst/>
              </a:rPr>
              <a:t>The acts have been amended and are in force.</a:t>
            </a:r>
            <a:endParaRPr lang="en-US" sz="2000" dirty="0">
              <a:solidFill>
                <a:srgbClr val="EAEAEA"/>
              </a:solidFill>
              <a:effectLst/>
            </a:endParaRPr>
          </a:p>
        </p:txBody>
      </p:sp>
    </p:spTree>
    <p:extLst>
      <p:ext uri="{BB962C8B-B14F-4D97-AF65-F5344CB8AC3E}">
        <p14:creationId xmlns:p14="http://schemas.microsoft.com/office/powerpoint/2010/main" val="10118764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p:txBody>
          <a:bodyPr/>
          <a:lstStyle/>
          <a:p>
            <a:pPr lvl="0">
              <a:buClr>
                <a:srgbClr val="EEC85E"/>
              </a:buClr>
            </a:pPr>
            <a:r>
              <a:rPr lang="en-US" sz="2000" dirty="0">
                <a:solidFill>
                  <a:srgbClr val="EAEAEA"/>
                </a:solidFill>
                <a:effectLst/>
              </a:rPr>
              <a:t>Computers are the back bone of all work. S 43(a) to (h) of the IT Act,2000 includes provisions to protect computers. </a:t>
            </a:r>
            <a:r>
              <a:rPr lang="en-US" sz="2000" dirty="0" err="1">
                <a:solidFill>
                  <a:srgbClr val="EAEAEA"/>
                </a:solidFill>
                <a:effectLst/>
              </a:rPr>
              <a:t>Unauthorised</a:t>
            </a:r>
            <a:r>
              <a:rPr lang="en-US" sz="2000" dirty="0">
                <a:solidFill>
                  <a:srgbClr val="EAEAEA"/>
                </a:solidFill>
                <a:effectLst/>
              </a:rPr>
              <a:t> use of computers is a crime. </a:t>
            </a:r>
            <a:r>
              <a:rPr lang="en-US" sz="2000" dirty="0" err="1">
                <a:solidFill>
                  <a:srgbClr val="EAEAEA"/>
                </a:solidFill>
                <a:effectLst/>
              </a:rPr>
              <a:t>Ss</a:t>
            </a:r>
            <a:r>
              <a:rPr lang="en-US" sz="2000" dirty="0">
                <a:solidFill>
                  <a:srgbClr val="EAEAEA"/>
                </a:solidFill>
                <a:effectLst/>
              </a:rPr>
              <a:t> 65 to 74 of the Act deals with various offences. Contravention of the Act is referred to as a cyber crime and are considered cognizable and non-cognizable offences.</a:t>
            </a:r>
          </a:p>
          <a:p>
            <a:pPr lvl="0">
              <a:buClr>
                <a:srgbClr val="EEC85E"/>
              </a:buClr>
            </a:pPr>
            <a:r>
              <a:rPr lang="en-US" sz="2000" b="1" dirty="0">
                <a:solidFill>
                  <a:srgbClr val="EAEAEA"/>
                </a:solidFill>
                <a:effectLst/>
              </a:rPr>
              <a:t>SAFETY AND INTELLECTUAL PROPERTY</a:t>
            </a:r>
            <a:r>
              <a:rPr lang="en-US" sz="2000" dirty="0">
                <a:solidFill>
                  <a:srgbClr val="EAEAEA"/>
                </a:solidFill>
                <a:effectLst/>
              </a:rPr>
              <a:t> . </a:t>
            </a:r>
          </a:p>
          <a:p>
            <a:pPr lvl="0">
              <a:buClr>
                <a:srgbClr val="EEC85E"/>
              </a:buClr>
            </a:pPr>
            <a:r>
              <a:rPr lang="en-US" sz="2000" dirty="0">
                <a:solidFill>
                  <a:srgbClr val="EAEAEA"/>
                </a:solidFill>
                <a:effectLst/>
              </a:rPr>
              <a:t>Industry gradually </a:t>
            </a:r>
            <a:r>
              <a:rPr lang="en-US" sz="2000" dirty="0" smtClean="0">
                <a:solidFill>
                  <a:srgbClr val="EAEAEA"/>
                </a:solidFill>
                <a:effectLst/>
              </a:rPr>
              <a:t>come to depend on </a:t>
            </a:r>
            <a:r>
              <a:rPr lang="en-US" sz="2000" dirty="0">
                <a:solidFill>
                  <a:srgbClr val="EAEAEA"/>
                </a:solidFill>
                <a:effectLst/>
              </a:rPr>
              <a:t>intellectual </a:t>
            </a:r>
            <a:r>
              <a:rPr lang="en-US" sz="2000" dirty="0" smtClean="0">
                <a:solidFill>
                  <a:srgbClr val="EAEAEA"/>
                </a:solidFill>
                <a:effectLst/>
              </a:rPr>
              <a:t>property,  </a:t>
            </a:r>
            <a:r>
              <a:rPr lang="en-US" sz="2000" dirty="0">
                <a:solidFill>
                  <a:srgbClr val="EAEAEA"/>
                </a:solidFill>
                <a:effectLst/>
              </a:rPr>
              <a:t>intellectual property rights .</a:t>
            </a:r>
            <a:r>
              <a:rPr lang="en-US" sz="2000" dirty="0" smtClean="0">
                <a:solidFill>
                  <a:srgbClr val="EAEAEA"/>
                </a:solidFill>
                <a:effectLst/>
              </a:rPr>
              <a:t>  </a:t>
            </a:r>
            <a:r>
              <a:rPr lang="en-US" sz="2000" dirty="0">
                <a:solidFill>
                  <a:srgbClr val="EAEAEA"/>
                </a:solidFill>
                <a:effectLst/>
              </a:rPr>
              <a:t>S</a:t>
            </a:r>
            <a:r>
              <a:rPr lang="en-US" sz="2000" dirty="0" smtClean="0">
                <a:solidFill>
                  <a:srgbClr val="EAEAEA"/>
                </a:solidFill>
                <a:effectLst/>
              </a:rPr>
              <a:t>takeholders </a:t>
            </a:r>
            <a:r>
              <a:rPr lang="en-US" sz="2000" dirty="0">
                <a:solidFill>
                  <a:srgbClr val="EAEAEA"/>
                </a:solidFill>
                <a:effectLst/>
              </a:rPr>
              <a:t>found that it was necessary to be protected through safety provisions in the laws. </a:t>
            </a:r>
            <a:r>
              <a:rPr lang="en-US" sz="2000" dirty="0" smtClean="0">
                <a:solidFill>
                  <a:srgbClr val="EAEAEA"/>
                </a:solidFill>
                <a:effectLst/>
              </a:rPr>
              <a:t> </a:t>
            </a:r>
            <a:r>
              <a:rPr lang="en-US" sz="2000" dirty="0">
                <a:solidFill>
                  <a:srgbClr val="EAEAEA"/>
                </a:solidFill>
                <a:effectLst/>
              </a:rPr>
              <a:t>L</a:t>
            </a:r>
            <a:r>
              <a:rPr lang="en-US" sz="2000" dirty="0" smtClean="0">
                <a:solidFill>
                  <a:srgbClr val="EAEAEA"/>
                </a:solidFill>
                <a:effectLst/>
              </a:rPr>
              <a:t>aws </a:t>
            </a:r>
            <a:r>
              <a:rPr lang="en-US" sz="2000" dirty="0">
                <a:solidFill>
                  <a:srgbClr val="EAEAEA"/>
                </a:solidFill>
                <a:effectLst/>
              </a:rPr>
              <a:t>on intellectual property were amended. The laws are summarized as under;  </a:t>
            </a:r>
          </a:p>
          <a:p>
            <a:pPr lvl="0">
              <a:buClr>
                <a:srgbClr val="EEC85E"/>
              </a:buClr>
            </a:pPr>
            <a:endParaRPr lang="en-US" sz="2000" dirty="0">
              <a:solidFill>
                <a:srgbClr val="EAEAEA"/>
              </a:solidFill>
              <a:effectLst/>
            </a:endParaRPr>
          </a:p>
        </p:txBody>
      </p:sp>
    </p:spTree>
    <p:extLst>
      <p:ext uri="{BB962C8B-B14F-4D97-AF65-F5344CB8AC3E}">
        <p14:creationId xmlns:p14="http://schemas.microsoft.com/office/powerpoint/2010/main" val="35092333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p:txBody>
          <a:bodyPr/>
          <a:lstStyle/>
          <a:p>
            <a:pPr lvl="0">
              <a:buClr>
                <a:srgbClr val="EEC85E"/>
              </a:buClr>
            </a:pPr>
            <a:r>
              <a:rPr lang="en-US" sz="2000" dirty="0">
                <a:solidFill>
                  <a:srgbClr val="EAEAEA"/>
                </a:solidFill>
                <a:effectLst/>
              </a:rPr>
              <a:t>The Trade Mark Act, 1999 – </a:t>
            </a:r>
            <a:r>
              <a:rPr lang="en-US" sz="2000" dirty="0" smtClean="0">
                <a:solidFill>
                  <a:srgbClr val="EAEAEA"/>
                </a:solidFill>
                <a:effectLst/>
              </a:rPr>
              <a:t>Act </a:t>
            </a:r>
            <a:r>
              <a:rPr lang="en-US" sz="2000" dirty="0">
                <a:solidFill>
                  <a:srgbClr val="EAEAEA"/>
                </a:solidFill>
                <a:effectLst/>
              </a:rPr>
              <a:t>to amend and consolidate the law relating to trade marks, </a:t>
            </a:r>
            <a:r>
              <a:rPr lang="en-US" sz="2000" dirty="0" smtClean="0">
                <a:solidFill>
                  <a:srgbClr val="EAEAEA"/>
                </a:solidFill>
                <a:effectLst/>
              </a:rPr>
              <a:t> </a:t>
            </a:r>
            <a:r>
              <a:rPr lang="en-US" sz="2000" dirty="0">
                <a:solidFill>
                  <a:srgbClr val="EAEAEA"/>
                </a:solidFill>
                <a:effectLst/>
              </a:rPr>
              <a:t>provide for registration and better protection of trade marks for goods and services and </a:t>
            </a:r>
            <a:r>
              <a:rPr lang="en-US" sz="2000" dirty="0" smtClean="0">
                <a:solidFill>
                  <a:srgbClr val="EAEAEA"/>
                </a:solidFill>
                <a:effectLst/>
              </a:rPr>
              <a:t>for </a:t>
            </a:r>
            <a:r>
              <a:rPr lang="en-US" sz="2000" dirty="0">
                <a:solidFill>
                  <a:srgbClr val="EAEAEA"/>
                </a:solidFill>
                <a:effectLst/>
              </a:rPr>
              <a:t>prevention of </a:t>
            </a:r>
            <a:r>
              <a:rPr lang="en-US" sz="2000" dirty="0" smtClean="0">
                <a:solidFill>
                  <a:srgbClr val="EAEAEA"/>
                </a:solidFill>
                <a:effectLst/>
              </a:rPr>
              <a:t> </a:t>
            </a:r>
            <a:r>
              <a:rPr lang="en-US" sz="2000" dirty="0">
                <a:solidFill>
                  <a:srgbClr val="EAEAEA"/>
                </a:solidFill>
                <a:effectLst/>
              </a:rPr>
              <a:t>use of fraudulent marks.  Amended Act came into effect from 15/9/2003.</a:t>
            </a:r>
          </a:p>
          <a:p>
            <a:pPr lvl="0">
              <a:buClr>
                <a:srgbClr val="EEC85E"/>
              </a:buClr>
            </a:pPr>
            <a:r>
              <a:rPr lang="en-US" sz="2000" dirty="0">
                <a:solidFill>
                  <a:srgbClr val="EAEAEA"/>
                </a:solidFill>
                <a:effectLst/>
              </a:rPr>
              <a:t>The Patent Act, 1970 – </a:t>
            </a:r>
            <a:r>
              <a:rPr lang="en-US" sz="2000" dirty="0" smtClean="0">
                <a:solidFill>
                  <a:srgbClr val="EAEAEA"/>
                </a:solidFill>
                <a:effectLst/>
              </a:rPr>
              <a:t> </a:t>
            </a:r>
            <a:r>
              <a:rPr lang="en-US" sz="2000" dirty="0">
                <a:solidFill>
                  <a:srgbClr val="EAEAEA"/>
                </a:solidFill>
                <a:effectLst/>
              </a:rPr>
              <a:t>Act to amend and consolidate the law relating to patents .</a:t>
            </a:r>
          </a:p>
          <a:p>
            <a:pPr lvl="0">
              <a:buClr>
                <a:srgbClr val="EEC85E"/>
              </a:buClr>
            </a:pPr>
            <a:r>
              <a:rPr lang="en-US" sz="2000" dirty="0">
                <a:solidFill>
                  <a:srgbClr val="EAEAEA"/>
                </a:solidFill>
                <a:effectLst/>
              </a:rPr>
              <a:t>The Copyright Act, 1957- </a:t>
            </a:r>
            <a:r>
              <a:rPr lang="en-US" sz="2000" dirty="0" smtClean="0">
                <a:solidFill>
                  <a:srgbClr val="EAEAEA"/>
                </a:solidFill>
                <a:effectLst/>
              </a:rPr>
              <a:t> </a:t>
            </a:r>
            <a:r>
              <a:rPr lang="en-US" sz="2000" dirty="0">
                <a:solidFill>
                  <a:srgbClr val="EAEAEA"/>
                </a:solidFill>
                <a:effectLst/>
              </a:rPr>
              <a:t>Act to amend and consolidate the law relating to copyright. </a:t>
            </a:r>
          </a:p>
          <a:p>
            <a:pPr lvl="0">
              <a:buClr>
                <a:srgbClr val="EEC85E"/>
              </a:buClr>
            </a:pPr>
            <a:r>
              <a:rPr lang="en-US" sz="2000" dirty="0">
                <a:solidFill>
                  <a:srgbClr val="EAEAEA"/>
                </a:solidFill>
                <a:effectLst/>
              </a:rPr>
              <a:t>The Designs, Act, 2000 – </a:t>
            </a:r>
            <a:r>
              <a:rPr lang="en-US" sz="2000" dirty="0" smtClean="0">
                <a:solidFill>
                  <a:srgbClr val="EAEAEA"/>
                </a:solidFill>
                <a:effectLst/>
              </a:rPr>
              <a:t>Act </a:t>
            </a:r>
            <a:r>
              <a:rPr lang="en-US" sz="2000" dirty="0">
                <a:solidFill>
                  <a:srgbClr val="EAEAEA"/>
                </a:solidFill>
                <a:effectLst/>
              </a:rPr>
              <a:t>to consolidate and amend the law relating to protection of designs.  </a:t>
            </a:r>
          </a:p>
          <a:p>
            <a:pPr lvl="0">
              <a:buClr>
                <a:srgbClr val="EEC85E"/>
              </a:buClr>
            </a:pPr>
            <a:r>
              <a:rPr lang="en-US" sz="2000" dirty="0">
                <a:solidFill>
                  <a:srgbClr val="EAEAEA"/>
                </a:solidFill>
                <a:effectLst/>
              </a:rPr>
              <a:t>The Geographical Indications of Goods (Registrations and Protection ) Act 1999. -  </a:t>
            </a:r>
            <a:r>
              <a:rPr lang="en-US" sz="2000" dirty="0" smtClean="0">
                <a:solidFill>
                  <a:srgbClr val="EAEAEA"/>
                </a:solidFill>
                <a:effectLst/>
              </a:rPr>
              <a:t> </a:t>
            </a:r>
            <a:r>
              <a:rPr lang="en-US" sz="2000" dirty="0">
                <a:solidFill>
                  <a:srgbClr val="EAEAEA"/>
                </a:solidFill>
                <a:effectLst/>
              </a:rPr>
              <a:t>Act to provide for the regulation and better protection of geographical indications relating to goods</a:t>
            </a:r>
            <a:r>
              <a:rPr lang="en-US" sz="2000" dirty="0" smtClean="0">
                <a:solidFill>
                  <a:srgbClr val="EAEAEA"/>
                </a:solidFill>
                <a:effectLst/>
              </a:rPr>
              <a:t>.</a:t>
            </a:r>
            <a:endParaRPr lang="en-US" sz="2000" dirty="0">
              <a:solidFill>
                <a:srgbClr val="EAEAEA"/>
              </a:solidFill>
              <a:effectLst/>
            </a:endParaRPr>
          </a:p>
        </p:txBody>
      </p:sp>
    </p:spTree>
    <p:extLst>
      <p:ext uri="{BB962C8B-B14F-4D97-AF65-F5344CB8AC3E}">
        <p14:creationId xmlns:p14="http://schemas.microsoft.com/office/powerpoint/2010/main" val="6834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r>
              <a:rPr lang="en-US" sz="2800" dirty="0" smtClean="0"/>
              <a:t> </a:t>
            </a:r>
            <a:endParaRPr lang="en-US" sz="2800" dirty="0"/>
          </a:p>
        </p:txBody>
      </p:sp>
      <p:sp>
        <p:nvSpPr>
          <p:cNvPr id="3" name="Content Placeholder 2"/>
          <p:cNvSpPr>
            <a:spLocks noGrp="1"/>
          </p:cNvSpPr>
          <p:nvPr>
            <p:ph idx="1"/>
          </p:nvPr>
        </p:nvSpPr>
        <p:spPr/>
        <p:txBody>
          <a:bodyPr/>
          <a:lstStyle/>
          <a:p>
            <a:pPr lvl="0">
              <a:buClr>
                <a:srgbClr val="EEC85E"/>
              </a:buClr>
            </a:pPr>
            <a:r>
              <a:rPr lang="en-US" sz="2000" dirty="0">
                <a:solidFill>
                  <a:srgbClr val="EAEAEA"/>
                </a:solidFill>
                <a:effectLst/>
              </a:rPr>
              <a:t>The Protection of Plant Varieties And  Farmers’ Rights </a:t>
            </a:r>
            <a:r>
              <a:rPr lang="en-US" sz="2000" dirty="0" err="1">
                <a:solidFill>
                  <a:srgbClr val="EAEAEA"/>
                </a:solidFill>
                <a:effectLst/>
              </a:rPr>
              <a:t>Rights</a:t>
            </a:r>
            <a:r>
              <a:rPr lang="en-US" sz="2000" dirty="0">
                <a:solidFill>
                  <a:srgbClr val="EAEAEA"/>
                </a:solidFill>
                <a:effectLst/>
              </a:rPr>
              <a:t> Act, 2001.- </a:t>
            </a:r>
            <a:r>
              <a:rPr lang="en-US" sz="2000" dirty="0" smtClean="0">
                <a:solidFill>
                  <a:srgbClr val="EAEAEA"/>
                </a:solidFill>
                <a:effectLst/>
              </a:rPr>
              <a:t> </a:t>
            </a:r>
            <a:r>
              <a:rPr lang="en-US" sz="2000" dirty="0">
                <a:solidFill>
                  <a:srgbClr val="EAEAEA"/>
                </a:solidFill>
                <a:effectLst/>
              </a:rPr>
              <a:t>Act to provide for the establishment of an effective system for protection of plant varieties, </a:t>
            </a:r>
            <a:r>
              <a:rPr lang="en-US" sz="2000" dirty="0" smtClean="0">
                <a:solidFill>
                  <a:srgbClr val="EAEAEA"/>
                </a:solidFill>
                <a:effectLst/>
              </a:rPr>
              <a:t> </a:t>
            </a:r>
            <a:r>
              <a:rPr lang="en-US" sz="2000" dirty="0">
                <a:solidFill>
                  <a:srgbClr val="EAEAEA"/>
                </a:solidFill>
                <a:effectLst/>
              </a:rPr>
              <a:t>rights of farmers and plant breeders and </a:t>
            </a:r>
            <a:r>
              <a:rPr lang="en-US" sz="2000" dirty="0" smtClean="0">
                <a:solidFill>
                  <a:srgbClr val="EAEAEA"/>
                </a:solidFill>
                <a:effectLst/>
              </a:rPr>
              <a:t> </a:t>
            </a:r>
            <a:r>
              <a:rPr lang="en-US" sz="2000" dirty="0">
                <a:solidFill>
                  <a:srgbClr val="EAEAEA"/>
                </a:solidFill>
                <a:effectLst/>
              </a:rPr>
              <a:t>encourage the development </a:t>
            </a:r>
            <a:r>
              <a:rPr lang="en-US" sz="2000" dirty="0" smtClean="0">
                <a:solidFill>
                  <a:srgbClr val="EAEAEA"/>
                </a:solidFill>
                <a:effectLst/>
              </a:rPr>
              <a:t>of new </a:t>
            </a:r>
            <a:r>
              <a:rPr lang="en-US" sz="2000" dirty="0">
                <a:solidFill>
                  <a:srgbClr val="EAEAEA"/>
                </a:solidFill>
                <a:effectLst/>
              </a:rPr>
              <a:t>varieties of plants.</a:t>
            </a:r>
          </a:p>
          <a:p>
            <a:pPr lvl="0">
              <a:buClr>
                <a:srgbClr val="EEC85E"/>
              </a:buClr>
            </a:pPr>
            <a:r>
              <a:rPr lang="en-US" sz="2000" dirty="0">
                <a:solidFill>
                  <a:srgbClr val="EAEAEA"/>
                </a:solidFill>
                <a:effectLst/>
              </a:rPr>
              <a:t>The Semiconductor Integrated . Circuits Layout- Design Act, 2000.- </a:t>
            </a:r>
            <a:r>
              <a:rPr lang="en-US" sz="2000" dirty="0" smtClean="0">
                <a:solidFill>
                  <a:srgbClr val="EAEAEA"/>
                </a:solidFill>
                <a:effectLst/>
              </a:rPr>
              <a:t> </a:t>
            </a:r>
            <a:r>
              <a:rPr lang="en-US" sz="2000" dirty="0">
                <a:solidFill>
                  <a:srgbClr val="EAEAEA"/>
                </a:solidFill>
                <a:effectLst/>
              </a:rPr>
              <a:t>Act  to provide for the protection of semiconductor integrated circuits layout-designs and for matters connected therewith or incidental thereto. </a:t>
            </a:r>
          </a:p>
          <a:p>
            <a:pPr lvl="0">
              <a:buClr>
                <a:srgbClr val="EEC85E"/>
              </a:buClr>
            </a:pPr>
            <a:r>
              <a:rPr lang="en-US" sz="2000" dirty="0">
                <a:solidFill>
                  <a:srgbClr val="EAEAEA"/>
                </a:solidFill>
                <a:effectLst/>
              </a:rPr>
              <a:t>The Biological Diversity Act, 2002.- </a:t>
            </a:r>
            <a:r>
              <a:rPr lang="en-US" sz="2000" dirty="0" smtClean="0">
                <a:solidFill>
                  <a:srgbClr val="EAEAEA"/>
                </a:solidFill>
                <a:effectLst/>
              </a:rPr>
              <a:t> </a:t>
            </a:r>
            <a:r>
              <a:rPr lang="en-US" sz="2000" dirty="0">
                <a:solidFill>
                  <a:srgbClr val="EAEAEA"/>
                </a:solidFill>
                <a:effectLst/>
              </a:rPr>
              <a:t>Act to provide for conservation of Biological Diversity, sustainable use of its components and fair and equitable sharing of the benefits arising out of the use of biological resources., knowledge and for matters connected therewith or incidental thereto</a:t>
            </a:r>
            <a:r>
              <a:rPr lang="en-US" sz="2000" dirty="0" smtClean="0">
                <a:solidFill>
                  <a:srgbClr val="EAEAEA"/>
                </a:solidFill>
                <a:effectLst/>
              </a:rPr>
              <a:t>.</a:t>
            </a:r>
            <a:endParaRPr lang="en-US" sz="2000" dirty="0">
              <a:solidFill>
                <a:srgbClr val="EAEAEA"/>
              </a:solidFill>
              <a:effectLst/>
            </a:endParaRPr>
          </a:p>
        </p:txBody>
      </p:sp>
    </p:spTree>
    <p:extLst>
      <p:ext uri="{BB962C8B-B14F-4D97-AF65-F5344CB8AC3E}">
        <p14:creationId xmlns:p14="http://schemas.microsoft.com/office/powerpoint/2010/main" val="41120277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p:txBody>
          <a:bodyPr/>
          <a:lstStyle/>
          <a:p>
            <a:pPr lvl="0">
              <a:buClr>
                <a:srgbClr val="EEC85E"/>
              </a:buClr>
            </a:pPr>
            <a:r>
              <a:rPr lang="en-US" sz="2000" dirty="0">
                <a:solidFill>
                  <a:srgbClr val="EAEAEA"/>
                </a:solidFill>
                <a:effectLst/>
              </a:rPr>
              <a:t>The </a:t>
            </a:r>
            <a:r>
              <a:rPr lang="en-US" sz="2000" dirty="0" smtClean="0">
                <a:solidFill>
                  <a:srgbClr val="EAEAEA"/>
                </a:solidFill>
                <a:effectLst/>
              </a:rPr>
              <a:t>above </a:t>
            </a:r>
            <a:r>
              <a:rPr lang="en-US" sz="2000" dirty="0">
                <a:solidFill>
                  <a:srgbClr val="EAEAEA"/>
                </a:solidFill>
                <a:effectLst/>
              </a:rPr>
              <a:t>Acts provide safety for </a:t>
            </a:r>
            <a:r>
              <a:rPr lang="en-US" sz="2000" dirty="0" smtClean="0">
                <a:solidFill>
                  <a:srgbClr val="EAEAEA"/>
                </a:solidFill>
                <a:effectLst/>
              </a:rPr>
              <a:t> </a:t>
            </a:r>
            <a:r>
              <a:rPr lang="en-US" sz="2000" dirty="0">
                <a:solidFill>
                  <a:srgbClr val="EAEAEA"/>
                </a:solidFill>
                <a:effectLst/>
              </a:rPr>
              <a:t>stakeholders. Unless safety provisions included in the Acts are imposed strictly the stakeholders are bound to suffer bringing untold </a:t>
            </a:r>
            <a:r>
              <a:rPr lang="en-US" sz="2000" dirty="0" smtClean="0">
                <a:solidFill>
                  <a:srgbClr val="EAEAEA"/>
                </a:solidFill>
                <a:effectLst/>
              </a:rPr>
              <a:t>misery. </a:t>
            </a:r>
            <a:r>
              <a:rPr lang="en-US" sz="2000" dirty="0">
                <a:solidFill>
                  <a:srgbClr val="EAEAEA"/>
                </a:solidFill>
                <a:effectLst/>
              </a:rPr>
              <a:t>Take the instance of </a:t>
            </a:r>
            <a:r>
              <a:rPr lang="en-US" sz="2000" dirty="0" err="1">
                <a:solidFill>
                  <a:srgbClr val="EAEAEA"/>
                </a:solidFill>
                <a:effectLst/>
              </a:rPr>
              <a:t>pharma</a:t>
            </a:r>
            <a:r>
              <a:rPr lang="en-US" sz="2000" dirty="0">
                <a:solidFill>
                  <a:srgbClr val="EAEAEA"/>
                </a:solidFill>
                <a:effectLst/>
              </a:rPr>
              <a:t> industry, if patented formulas are not protected </a:t>
            </a:r>
            <a:r>
              <a:rPr lang="en-US" sz="2000" dirty="0" smtClean="0">
                <a:solidFill>
                  <a:srgbClr val="EAEAEA"/>
                </a:solidFill>
                <a:effectLst/>
              </a:rPr>
              <a:t> </a:t>
            </a:r>
            <a:r>
              <a:rPr lang="en-US" sz="2000" dirty="0">
                <a:solidFill>
                  <a:srgbClr val="EAEAEA"/>
                </a:solidFill>
                <a:effectLst/>
              </a:rPr>
              <a:t>consumers would have to face misery as spurious drug manufacturers would enter the market and cause harm to the health of the society at large. </a:t>
            </a:r>
            <a:endParaRPr lang="en-US" sz="2000" dirty="0" smtClean="0">
              <a:solidFill>
                <a:srgbClr val="EAEAEA"/>
              </a:solidFill>
              <a:effectLst/>
            </a:endParaRPr>
          </a:p>
          <a:p>
            <a:pPr lvl="0">
              <a:buClr>
                <a:srgbClr val="EEC85E"/>
              </a:buClr>
            </a:pPr>
            <a:r>
              <a:rPr lang="en-US" sz="2000" dirty="0" smtClean="0">
                <a:solidFill>
                  <a:srgbClr val="EAEAEA"/>
                </a:solidFill>
                <a:effectLst/>
              </a:rPr>
              <a:t>Tagore’s </a:t>
            </a:r>
            <a:r>
              <a:rPr lang="en-US" sz="2000" dirty="0">
                <a:solidFill>
                  <a:srgbClr val="EAEAEA"/>
                </a:solidFill>
                <a:effectLst/>
              </a:rPr>
              <a:t>songs would </a:t>
            </a:r>
            <a:r>
              <a:rPr lang="en-US" sz="2000" dirty="0" smtClean="0">
                <a:solidFill>
                  <a:srgbClr val="EAEAEA"/>
                </a:solidFill>
                <a:effectLst/>
              </a:rPr>
              <a:t>not survive </a:t>
            </a:r>
            <a:r>
              <a:rPr lang="en-US" sz="2000" dirty="0">
                <a:solidFill>
                  <a:srgbClr val="EAEAEA"/>
                </a:solidFill>
                <a:effectLst/>
              </a:rPr>
              <a:t>had not </a:t>
            </a:r>
            <a:r>
              <a:rPr lang="en-US" sz="2000" dirty="0" err="1">
                <a:solidFill>
                  <a:srgbClr val="EAEAEA"/>
                </a:solidFill>
                <a:effectLst/>
              </a:rPr>
              <a:t>Viswa</a:t>
            </a:r>
            <a:r>
              <a:rPr lang="en-US" sz="2000" dirty="0">
                <a:solidFill>
                  <a:srgbClr val="EAEAEA"/>
                </a:solidFill>
                <a:effectLst/>
              </a:rPr>
              <a:t> </a:t>
            </a:r>
            <a:r>
              <a:rPr lang="en-US" sz="2000" dirty="0" err="1">
                <a:solidFill>
                  <a:srgbClr val="EAEAEA"/>
                </a:solidFill>
                <a:effectLst/>
              </a:rPr>
              <a:t>Bharati</a:t>
            </a:r>
            <a:r>
              <a:rPr lang="en-US" sz="2000" dirty="0">
                <a:solidFill>
                  <a:srgbClr val="EAEAEA"/>
                </a:solidFill>
                <a:effectLst/>
              </a:rPr>
              <a:t> protected with the help of The Copyright Act,1957</a:t>
            </a:r>
            <a:r>
              <a:rPr lang="en-US" sz="2000" dirty="0" smtClean="0">
                <a:solidFill>
                  <a:srgbClr val="EAEAEA"/>
                </a:solidFill>
                <a:effectLst/>
              </a:rPr>
              <a:t>.</a:t>
            </a:r>
            <a:endParaRPr lang="en-US" sz="2000" dirty="0">
              <a:solidFill>
                <a:srgbClr val="EAEAEA"/>
              </a:solidFill>
              <a:effectLst/>
            </a:endParaRPr>
          </a:p>
        </p:txBody>
      </p:sp>
    </p:spTree>
    <p:extLst>
      <p:ext uri="{BB962C8B-B14F-4D97-AF65-F5344CB8AC3E}">
        <p14:creationId xmlns:p14="http://schemas.microsoft.com/office/powerpoint/2010/main" val="1910530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p:txBody>
          <a:bodyPr/>
          <a:lstStyle/>
          <a:p>
            <a:pPr lvl="0">
              <a:buClr>
                <a:srgbClr val="EEC85E"/>
              </a:buClr>
            </a:pPr>
            <a:r>
              <a:rPr lang="en-US" sz="2000" b="1" dirty="0">
                <a:solidFill>
                  <a:srgbClr val="EAEAEA"/>
                </a:solidFill>
                <a:effectLst/>
              </a:rPr>
              <a:t>SAFETY AND GENDER </a:t>
            </a:r>
            <a:r>
              <a:rPr lang="en-US" sz="2000" b="1" dirty="0" smtClean="0">
                <a:solidFill>
                  <a:srgbClr val="EAEAEA"/>
                </a:solidFill>
                <a:effectLst/>
              </a:rPr>
              <a:t>- SHWP </a:t>
            </a:r>
            <a:endParaRPr lang="en-US" sz="2000" dirty="0">
              <a:solidFill>
                <a:srgbClr val="EAEAEA"/>
              </a:solidFill>
              <a:effectLst/>
            </a:endParaRPr>
          </a:p>
          <a:p>
            <a:pPr marL="0" lvl="0" indent="0">
              <a:buClr>
                <a:srgbClr val="EEC85E"/>
              </a:buClr>
              <a:buNone/>
            </a:pPr>
            <a:r>
              <a:rPr lang="en-US" sz="2000" dirty="0" smtClean="0">
                <a:solidFill>
                  <a:srgbClr val="EAEAEA"/>
                </a:solidFill>
                <a:effectLst/>
              </a:rPr>
              <a:t> With the </a:t>
            </a:r>
            <a:r>
              <a:rPr lang="en-US" sz="2000" dirty="0">
                <a:solidFill>
                  <a:srgbClr val="EAEAEA"/>
                </a:solidFill>
                <a:effectLst/>
              </a:rPr>
              <a:t>i</a:t>
            </a:r>
            <a:r>
              <a:rPr lang="en-US" sz="2000" dirty="0" smtClean="0">
                <a:solidFill>
                  <a:srgbClr val="EAEAEA"/>
                </a:solidFill>
                <a:effectLst/>
              </a:rPr>
              <a:t>ncrease </a:t>
            </a:r>
            <a:r>
              <a:rPr lang="en-US" sz="2000" dirty="0">
                <a:solidFill>
                  <a:srgbClr val="EAEAEA"/>
                </a:solidFill>
                <a:effectLst/>
              </a:rPr>
              <a:t>of </a:t>
            </a:r>
            <a:r>
              <a:rPr lang="en-US" sz="2000" dirty="0" smtClean="0">
                <a:solidFill>
                  <a:srgbClr val="EAEAEA"/>
                </a:solidFill>
                <a:effectLst/>
              </a:rPr>
              <a:t> </a:t>
            </a:r>
            <a:r>
              <a:rPr lang="en-US" sz="2000" dirty="0">
                <a:solidFill>
                  <a:srgbClr val="EAEAEA"/>
                </a:solidFill>
                <a:effectLst/>
              </a:rPr>
              <a:t>women work </a:t>
            </a:r>
            <a:r>
              <a:rPr lang="en-US" sz="2000" dirty="0" smtClean="0">
                <a:solidFill>
                  <a:srgbClr val="EAEAEA"/>
                </a:solidFill>
                <a:effectLst/>
              </a:rPr>
              <a:t>force in industry </a:t>
            </a:r>
            <a:r>
              <a:rPr lang="en-US" sz="2000" dirty="0">
                <a:solidFill>
                  <a:srgbClr val="EAEAEA"/>
                </a:solidFill>
                <a:effectLst/>
              </a:rPr>
              <a:t>there have been instances which have compelled </a:t>
            </a:r>
            <a:r>
              <a:rPr lang="en-US" sz="2000" dirty="0" smtClean="0">
                <a:solidFill>
                  <a:srgbClr val="EAEAEA"/>
                </a:solidFill>
                <a:effectLst/>
              </a:rPr>
              <a:t> </a:t>
            </a:r>
            <a:r>
              <a:rPr lang="en-US" sz="2000" dirty="0">
                <a:solidFill>
                  <a:srgbClr val="EAEAEA"/>
                </a:solidFill>
                <a:effectLst/>
              </a:rPr>
              <a:t>Government to enact an act applicable to </a:t>
            </a:r>
            <a:r>
              <a:rPr lang="en-US" sz="2000" dirty="0" err="1">
                <a:solidFill>
                  <a:srgbClr val="EAEAEA"/>
                </a:solidFill>
                <a:effectLst/>
              </a:rPr>
              <a:t>organisations</a:t>
            </a:r>
            <a:r>
              <a:rPr lang="en-US" sz="2000" dirty="0">
                <a:solidFill>
                  <a:srgbClr val="EAEAEA"/>
                </a:solidFill>
                <a:effectLst/>
              </a:rPr>
              <a:t> </a:t>
            </a:r>
            <a:r>
              <a:rPr lang="en-US" sz="2000" dirty="0" smtClean="0">
                <a:solidFill>
                  <a:srgbClr val="EAEAEA"/>
                </a:solidFill>
                <a:effectLst/>
              </a:rPr>
              <a:t> </a:t>
            </a:r>
            <a:r>
              <a:rPr lang="en-US" sz="2000" dirty="0">
                <a:solidFill>
                  <a:srgbClr val="EAEAEA"/>
                </a:solidFill>
                <a:effectLst/>
              </a:rPr>
              <a:t>to ensure safety for women at work place</a:t>
            </a:r>
            <a:r>
              <a:rPr lang="en-US" sz="2000" dirty="0" smtClean="0">
                <a:solidFill>
                  <a:srgbClr val="EAEAEA"/>
                </a:solidFill>
                <a:effectLst/>
              </a:rPr>
              <a:t>. The Act, namely, </a:t>
            </a:r>
            <a:r>
              <a:rPr lang="en-US" sz="2000" dirty="0">
                <a:solidFill>
                  <a:srgbClr val="EAEAEA"/>
                </a:solidFill>
                <a:effectLst/>
              </a:rPr>
              <a:t>t</a:t>
            </a:r>
            <a:r>
              <a:rPr lang="en-US" sz="2000" dirty="0" smtClean="0">
                <a:solidFill>
                  <a:srgbClr val="EAEAEA"/>
                </a:solidFill>
                <a:effectLst/>
              </a:rPr>
              <a:t>he </a:t>
            </a:r>
            <a:r>
              <a:rPr lang="en-US" sz="2000" dirty="0">
                <a:solidFill>
                  <a:srgbClr val="EAEAEA"/>
                </a:solidFill>
                <a:effectLst/>
              </a:rPr>
              <a:t>Sexual Harassment of Woman at Work Place (Prevention Prohibition and </a:t>
            </a:r>
            <a:r>
              <a:rPr lang="en-US" sz="2000" dirty="0" err="1">
                <a:solidFill>
                  <a:srgbClr val="EAEAEA"/>
                </a:solidFill>
                <a:effectLst/>
              </a:rPr>
              <a:t>Redressal</a:t>
            </a:r>
            <a:r>
              <a:rPr lang="en-US" sz="2000" dirty="0">
                <a:solidFill>
                  <a:srgbClr val="EAEAEA"/>
                </a:solidFill>
                <a:effectLst/>
              </a:rPr>
              <a:t> ) Act, 2013 </a:t>
            </a:r>
            <a:r>
              <a:rPr lang="en-US" sz="2000" dirty="0" smtClean="0">
                <a:solidFill>
                  <a:srgbClr val="EAEAEA"/>
                </a:solidFill>
                <a:effectLst/>
              </a:rPr>
              <a:t> </a:t>
            </a:r>
            <a:r>
              <a:rPr lang="en-US" sz="2000" dirty="0">
                <a:solidFill>
                  <a:srgbClr val="EAEAEA"/>
                </a:solidFill>
                <a:effectLst/>
              </a:rPr>
              <a:t>came into effect from    19/12/2013. The act </a:t>
            </a:r>
            <a:r>
              <a:rPr lang="en-US" sz="2000" dirty="0" smtClean="0">
                <a:solidFill>
                  <a:srgbClr val="EAEAEA"/>
                </a:solidFill>
                <a:effectLst/>
              </a:rPr>
              <a:t>includes provisions  on </a:t>
            </a:r>
            <a:r>
              <a:rPr lang="en-US" sz="2000" dirty="0">
                <a:solidFill>
                  <a:srgbClr val="EAEAEA"/>
                </a:solidFill>
                <a:effectLst/>
              </a:rPr>
              <a:t>protection against sexual harassment of women at work place and for the prevention and </a:t>
            </a:r>
            <a:r>
              <a:rPr lang="en-US" sz="2000" dirty="0" err="1">
                <a:solidFill>
                  <a:srgbClr val="EAEAEA"/>
                </a:solidFill>
                <a:effectLst/>
              </a:rPr>
              <a:t>redressal</a:t>
            </a:r>
            <a:r>
              <a:rPr lang="en-US" sz="2000" dirty="0">
                <a:solidFill>
                  <a:srgbClr val="EAEAEA"/>
                </a:solidFill>
                <a:effectLst/>
              </a:rPr>
              <a:t> of complaints of sexual harassment and for matters connected therewith or incidental thereto. </a:t>
            </a:r>
          </a:p>
        </p:txBody>
      </p:sp>
    </p:spTree>
    <p:extLst>
      <p:ext uri="{BB962C8B-B14F-4D97-AF65-F5344CB8AC3E}">
        <p14:creationId xmlns:p14="http://schemas.microsoft.com/office/powerpoint/2010/main" val="4922285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p:txBody>
          <a:bodyPr/>
          <a:lstStyle/>
          <a:p>
            <a:pPr lvl="0">
              <a:buClr>
                <a:srgbClr val="EEC85E"/>
              </a:buClr>
            </a:pPr>
            <a:r>
              <a:rPr lang="en-US" sz="2000" dirty="0" smtClean="0">
                <a:solidFill>
                  <a:srgbClr val="EAEAEA"/>
                </a:solidFill>
                <a:effectLst/>
              </a:rPr>
              <a:t> </a:t>
            </a:r>
            <a:r>
              <a:rPr lang="en-US" sz="2000" dirty="0">
                <a:solidFill>
                  <a:srgbClr val="EAEAEA"/>
                </a:solidFill>
                <a:effectLst/>
              </a:rPr>
              <a:t>P</a:t>
            </a:r>
            <a:r>
              <a:rPr lang="en-US" sz="2000" dirty="0" smtClean="0">
                <a:solidFill>
                  <a:srgbClr val="EAEAEA"/>
                </a:solidFill>
                <a:effectLst/>
              </a:rPr>
              <a:t>reamble </a:t>
            </a:r>
            <a:r>
              <a:rPr lang="en-US" sz="2000" dirty="0">
                <a:solidFill>
                  <a:srgbClr val="EAEAEA"/>
                </a:solidFill>
                <a:effectLst/>
              </a:rPr>
              <a:t>to the Act reads,  whereas sexual harassment in work place was in the increase which  resulted in violation of the fundamental rights of a women to equality under article 14 and 15 of the Constitution of India and her right to life and to live with dignity under article 21 of the Constitution and right to practice any profession or to carry on any occupation trade or business which includes a right to a safe environment free from sexual harassment. </a:t>
            </a:r>
          </a:p>
          <a:p>
            <a:pPr lvl="0">
              <a:buClr>
                <a:srgbClr val="EEC85E"/>
              </a:buClr>
            </a:pPr>
            <a:r>
              <a:rPr lang="en-US" sz="2000" dirty="0">
                <a:solidFill>
                  <a:srgbClr val="EAEAEA"/>
                </a:solidFill>
                <a:effectLst/>
              </a:rPr>
              <a:t>The act provides for appointment of Internal Complaints Committee under a Presiding Officer in </a:t>
            </a:r>
            <a:r>
              <a:rPr lang="en-US" sz="2000" dirty="0" err="1">
                <a:solidFill>
                  <a:srgbClr val="EAEAEA"/>
                </a:solidFill>
                <a:effectLst/>
              </a:rPr>
              <a:t>organisations</a:t>
            </a:r>
            <a:r>
              <a:rPr lang="en-US" sz="2000" dirty="0">
                <a:solidFill>
                  <a:srgbClr val="EAEAEA"/>
                </a:solidFill>
                <a:effectLst/>
              </a:rPr>
              <a:t> for protection of women work </a:t>
            </a:r>
            <a:r>
              <a:rPr lang="en-US" sz="2000" dirty="0" err="1">
                <a:solidFill>
                  <a:srgbClr val="EAEAEA"/>
                </a:solidFill>
                <a:effectLst/>
              </a:rPr>
              <a:t>force.The</a:t>
            </a:r>
            <a:r>
              <a:rPr lang="en-US" sz="2000" dirty="0">
                <a:solidFill>
                  <a:srgbClr val="EAEAEA"/>
                </a:solidFill>
                <a:effectLst/>
              </a:rPr>
              <a:t> committee shall have two members from amongst the work force, one member from non- governmental </a:t>
            </a:r>
            <a:r>
              <a:rPr lang="en-US" sz="2000" dirty="0" err="1">
                <a:solidFill>
                  <a:srgbClr val="EAEAEA"/>
                </a:solidFill>
                <a:effectLst/>
              </a:rPr>
              <a:t>organisations</a:t>
            </a:r>
            <a:r>
              <a:rPr lang="en-US" sz="2000" dirty="0">
                <a:solidFill>
                  <a:srgbClr val="EAEAEA"/>
                </a:solidFill>
                <a:effectLst/>
              </a:rPr>
              <a:t> </a:t>
            </a:r>
            <a:r>
              <a:rPr lang="en-US" sz="2000" dirty="0" smtClean="0">
                <a:solidFill>
                  <a:srgbClr val="EAEAEA"/>
                </a:solidFill>
                <a:effectLst/>
              </a:rPr>
              <a:t> </a:t>
            </a:r>
            <a:r>
              <a:rPr lang="en-US" sz="2000" dirty="0">
                <a:solidFill>
                  <a:srgbClr val="EAEAEA"/>
                </a:solidFill>
                <a:effectLst/>
              </a:rPr>
              <a:t>committed to the cause of women. Not less than one half of the members of the committee shall be women.  </a:t>
            </a:r>
          </a:p>
        </p:txBody>
      </p:sp>
    </p:spTree>
    <p:extLst>
      <p:ext uri="{BB962C8B-B14F-4D97-AF65-F5344CB8AC3E}">
        <p14:creationId xmlns:p14="http://schemas.microsoft.com/office/powerpoint/2010/main" val="35128739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p:txBody>
          <a:bodyPr/>
          <a:lstStyle/>
          <a:p>
            <a:pPr lvl="0">
              <a:buClr>
                <a:srgbClr val="EEC85E"/>
              </a:buClr>
            </a:pPr>
            <a:r>
              <a:rPr lang="en-US" sz="2000" b="1" dirty="0">
                <a:solidFill>
                  <a:srgbClr val="EAEAEA"/>
                </a:solidFill>
                <a:effectLst/>
              </a:rPr>
              <a:t>SAFETY AND BANKING SECTOR.</a:t>
            </a:r>
            <a:endParaRPr lang="en-US" sz="2000" dirty="0">
              <a:solidFill>
                <a:srgbClr val="EAEAEA"/>
              </a:solidFill>
              <a:effectLst/>
            </a:endParaRPr>
          </a:p>
          <a:p>
            <a:pPr lvl="0">
              <a:buClr>
                <a:srgbClr val="EEC85E"/>
              </a:buClr>
            </a:pPr>
            <a:r>
              <a:rPr lang="en-US" sz="2000" dirty="0">
                <a:solidFill>
                  <a:srgbClr val="EAEAEA"/>
                </a:solidFill>
                <a:effectLst/>
              </a:rPr>
              <a:t>Banking is an international industry and is a significant player in the economy of the country. A strong economy has a sound banking system. To ensure this Banks thought it necessary to ensure safety to its depositors by seeing that its net worth is not eroded due to non- performing assets (NPAs). Hence the Government passed the Securitization &amp; Reconstruction of Financial Assets and Enforcement of Security Interest Act, 2002 </a:t>
            </a:r>
            <a:r>
              <a:rPr lang="en-US" sz="2000" dirty="0" smtClean="0">
                <a:solidFill>
                  <a:srgbClr val="EAEAEA"/>
                </a:solidFill>
                <a:effectLst/>
              </a:rPr>
              <a:t>with </a:t>
            </a:r>
            <a:r>
              <a:rPr lang="en-US" sz="2000" dirty="0">
                <a:solidFill>
                  <a:srgbClr val="EAEAEA"/>
                </a:solidFill>
                <a:effectLst/>
              </a:rPr>
              <a:t>Security Interest (Enforcement) Rules 2002 </a:t>
            </a:r>
            <a:r>
              <a:rPr lang="en-US" sz="2000" dirty="0" err="1">
                <a:solidFill>
                  <a:srgbClr val="EAEAEA"/>
                </a:solidFill>
                <a:effectLst/>
              </a:rPr>
              <a:t>w.e.f</a:t>
            </a:r>
            <a:r>
              <a:rPr lang="en-US" sz="2000" dirty="0">
                <a:solidFill>
                  <a:srgbClr val="EAEAEA"/>
                </a:solidFill>
                <a:effectLst/>
              </a:rPr>
              <a:t>. 21/06/2002. Commonly the Act </a:t>
            </a:r>
            <a:r>
              <a:rPr lang="en-US" sz="2000" dirty="0" smtClean="0">
                <a:solidFill>
                  <a:srgbClr val="EAEAEA"/>
                </a:solidFill>
                <a:effectLst/>
              </a:rPr>
              <a:t>is </a:t>
            </a:r>
            <a:r>
              <a:rPr lang="en-US" sz="2000" dirty="0">
                <a:solidFill>
                  <a:srgbClr val="EAEAEA"/>
                </a:solidFill>
                <a:effectLst/>
              </a:rPr>
              <a:t>referred to as the SARFAESI ACT.   The preamble </a:t>
            </a:r>
            <a:r>
              <a:rPr lang="en-US" sz="2000" dirty="0" smtClean="0">
                <a:solidFill>
                  <a:srgbClr val="EAEAEA"/>
                </a:solidFill>
                <a:effectLst/>
              </a:rPr>
              <a:t>reads </a:t>
            </a:r>
            <a:r>
              <a:rPr lang="en-US" sz="2000" dirty="0">
                <a:solidFill>
                  <a:srgbClr val="EAEAEA"/>
                </a:solidFill>
                <a:effectLst/>
              </a:rPr>
              <a:t>that it is an act to regulate  </a:t>
            </a:r>
            <a:r>
              <a:rPr lang="en-US" sz="2000" dirty="0" err="1">
                <a:solidFill>
                  <a:srgbClr val="EAEAEA"/>
                </a:solidFill>
                <a:effectLst/>
              </a:rPr>
              <a:t>securitisation</a:t>
            </a:r>
            <a:r>
              <a:rPr lang="en-US" sz="2000" dirty="0">
                <a:solidFill>
                  <a:srgbClr val="EAEAEA"/>
                </a:solidFill>
                <a:effectLst/>
              </a:rPr>
              <a:t> and reconstruction of financial assets and enforcement of security interest and for matters </a:t>
            </a:r>
            <a:r>
              <a:rPr lang="en-US" sz="2000" dirty="0" smtClean="0">
                <a:solidFill>
                  <a:srgbClr val="EAEAEA"/>
                </a:solidFill>
                <a:effectLst/>
              </a:rPr>
              <a:t>connected</a:t>
            </a:r>
            <a:endParaRPr lang="en-US" dirty="0"/>
          </a:p>
        </p:txBody>
      </p:sp>
    </p:spTree>
    <p:extLst>
      <p:ext uri="{BB962C8B-B14F-4D97-AF65-F5344CB8AC3E}">
        <p14:creationId xmlns:p14="http://schemas.microsoft.com/office/powerpoint/2010/main" val="42554922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p:txBody>
          <a:bodyPr/>
          <a:lstStyle/>
          <a:p>
            <a:pPr marL="0" lvl="0" indent="0">
              <a:buClr>
                <a:srgbClr val="EEC85E"/>
              </a:buClr>
              <a:buNone/>
            </a:pPr>
            <a:r>
              <a:rPr lang="en-US" sz="2000" dirty="0" smtClean="0">
                <a:solidFill>
                  <a:srgbClr val="EAEAEA"/>
                </a:solidFill>
                <a:effectLst/>
              </a:rPr>
              <a:t> therewith </a:t>
            </a:r>
            <a:r>
              <a:rPr lang="en-US" sz="2000" dirty="0">
                <a:solidFill>
                  <a:srgbClr val="EAEAEA"/>
                </a:solidFill>
                <a:effectLst/>
              </a:rPr>
              <a:t>or incidental thereto. Through the proper application of the Act, banks are expected to restrict NPAs so that the depositors’ interest is protected and the economy is not allowed to suffer. Even after passing of the Act, NPAs continue to plague the PSU Banks. In recent times SBI and UBI share prices </a:t>
            </a:r>
            <a:r>
              <a:rPr lang="en-US" sz="2000" dirty="0" smtClean="0">
                <a:solidFill>
                  <a:srgbClr val="EAEAEA"/>
                </a:solidFill>
                <a:effectLst/>
              </a:rPr>
              <a:t>were </a:t>
            </a:r>
            <a:r>
              <a:rPr lang="en-US" sz="2000" dirty="0">
                <a:solidFill>
                  <a:srgbClr val="EAEAEA"/>
                </a:solidFill>
                <a:effectLst/>
              </a:rPr>
              <a:t>hit due to increase in NPA provisioning. RBI is the regulatory authority of Banks and its policies ensure the safety of interest of the stakeholders in the banking industry.</a:t>
            </a:r>
          </a:p>
          <a:p>
            <a:pPr marL="0" lvl="0" indent="0">
              <a:buClr>
                <a:srgbClr val="EEC85E"/>
              </a:buClr>
              <a:buNone/>
            </a:pPr>
            <a:r>
              <a:rPr lang="en-US" sz="2000" b="1" dirty="0">
                <a:solidFill>
                  <a:srgbClr val="EAEAEA"/>
                </a:solidFill>
                <a:effectLst/>
              </a:rPr>
              <a:t>SAFETY AND CAPITAL MARKET</a:t>
            </a:r>
            <a:endParaRPr lang="en-US" sz="2000" dirty="0">
              <a:solidFill>
                <a:srgbClr val="EAEAEA"/>
              </a:solidFill>
              <a:effectLst/>
            </a:endParaRPr>
          </a:p>
          <a:p>
            <a:pPr marL="0" lvl="0" indent="0">
              <a:buClr>
                <a:srgbClr val="EEC85E"/>
              </a:buClr>
              <a:buNone/>
            </a:pPr>
            <a:r>
              <a:rPr lang="en-US" sz="2000" dirty="0">
                <a:solidFill>
                  <a:srgbClr val="EAEAEA"/>
                </a:solidFill>
                <a:effectLst/>
              </a:rPr>
              <a:t>In the early 90s the Indian capital market was shaken with the </a:t>
            </a:r>
            <a:r>
              <a:rPr lang="en-US" sz="2000" dirty="0" err="1">
                <a:solidFill>
                  <a:srgbClr val="EAEAEA"/>
                </a:solidFill>
                <a:effectLst/>
              </a:rPr>
              <a:t>Harshad</a:t>
            </a:r>
            <a:r>
              <a:rPr lang="en-US" sz="2000" dirty="0">
                <a:solidFill>
                  <a:srgbClr val="EAEAEA"/>
                </a:solidFill>
                <a:effectLst/>
              </a:rPr>
              <a:t> Mehta  scam and this caused the Government to initiate an ordinance and The Securities Exchange Board of India Act,1992 was promulgated through an Ordinance dated 20/2/1992. The SEBI Act was enforced to protect </a:t>
            </a:r>
            <a:r>
              <a:rPr lang="en-US" sz="2000" dirty="0" smtClean="0">
                <a:solidFill>
                  <a:srgbClr val="EAEAEA"/>
                </a:solidFill>
                <a:effectLst/>
              </a:rPr>
              <a:t>the</a:t>
            </a:r>
            <a:endParaRPr lang="en-US" dirty="0"/>
          </a:p>
        </p:txBody>
      </p:sp>
    </p:spTree>
    <p:extLst>
      <p:ext uri="{BB962C8B-B14F-4D97-AF65-F5344CB8AC3E}">
        <p14:creationId xmlns:p14="http://schemas.microsoft.com/office/powerpoint/2010/main" val="33452040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p:txBody>
          <a:bodyPr/>
          <a:lstStyle/>
          <a:p>
            <a:pPr marL="0" lvl="0" indent="0">
              <a:buClr>
                <a:srgbClr val="EEC85E"/>
              </a:buClr>
              <a:buNone/>
            </a:pPr>
            <a:r>
              <a:rPr lang="en-US" sz="2000" dirty="0">
                <a:solidFill>
                  <a:srgbClr val="EAEAEA"/>
                </a:solidFill>
                <a:effectLst/>
              </a:rPr>
              <a:t>capital market and the investors who had to incur huge losses due to practices being followed. The Act was enacted </a:t>
            </a:r>
            <a:r>
              <a:rPr lang="en-US" sz="2000" dirty="0" smtClean="0">
                <a:solidFill>
                  <a:srgbClr val="EAEAEA"/>
                </a:solidFill>
                <a:effectLst/>
              </a:rPr>
              <a:t>to </a:t>
            </a:r>
            <a:r>
              <a:rPr lang="en-US" sz="2000" dirty="0">
                <a:solidFill>
                  <a:srgbClr val="EAEAEA"/>
                </a:solidFill>
                <a:effectLst/>
              </a:rPr>
              <a:t>save the capital market </a:t>
            </a:r>
            <a:r>
              <a:rPr lang="en-US" sz="2000" dirty="0" smtClean="0">
                <a:solidFill>
                  <a:srgbClr val="EAEAEA"/>
                </a:solidFill>
                <a:effectLst/>
              </a:rPr>
              <a:t>through </a:t>
            </a:r>
            <a:r>
              <a:rPr lang="en-US" sz="2000" dirty="0">
                <a:solidFill>
                  <a:srgbClr val="EAEAEA"/>
                </a:solidFill>
                <a:effectLst/>
              </a:rPr>
              <a:t>regulations meant for the participants. </a:t>
            </a:r>
          </a:p>
          <a:p>
            <a:pPr lvl="0">
              <a:buClr>
                <a:srgbClr val="EEC85E"/>
              </a:buClr>
            </a:pPr>
            <a:r>
              <a:rPr lang="en-US" sz="2000" dirty="0">
                <a:solidFill>
                  <a:srgbClr val="EAEAEA"/>
                </a:solidFill>
                <a:effectLst/>
              </a:rPr>
              <a:t>Preamble to the Act reads,, ` to protect the interest of investors in securities and to promote the development of, and to regulate, the securities market and the matters connected therewith or incidental thereto</a:t>
            </a:r>
            <a:r>
              <a:rPr lang="en-US" sz="2000" dirty="0" smtClean="0">
                <a:solidFill>
                  <a:srgbClr val="EAEAEA"/>
                </a:solidFill>
                <a:effectLst/>
              </a:rPr>
              <a:t>.’, </a:t>
            </a:r>
            <a:r>
              <a:rPr lang="en-US" sz="2000" dirty="0">
                <a:solidFill>
                  <a:srgbClr val="EAEAEA"/>
                </a:solidFill>
                <a:effectLst/>
              </a:rPr>
              <a:t>SEBI has powers to announce regulations and in the interest of the stakeholders more than 50 regulations have been announced. Few of the prominent regulations in operation </a:t>
            </a:r>
            <a:r>
              <a:rPr lang="en-US" sz="2000" dirty="0" smtClean="0">
                <a:solidFill>
                  <a:srgbClr val="EAEAEA"/>
                </a:solidFill>
                <a:effectLst/>
              </a:rPr>
              <a:t> </a:t>
            </a:r>
            <a:r>
              <a:rPr lang="en-US" sz="2000" dirty="0">
                <a:solidFill>
                  <a:srgbClr val="EAEAEA"/>
                </a:solidFill>
                <a:effectLst/>
              </a:rPr>
              <a:t>are:  </a:t>
            </a:r>
          </a:p>
          <a:p>
            <a:pPr lvl="0">
              <a:buClr>
                <a:srgbClr val="EEC85E"/>
              </a:buClr>
            </a:pPr>
            <a:r>
              <a:rPr lang="en-US" sz="2000" dirty="0">
                <a:solidFill>
                  <a:srgbClr val="EAEAEA"/>
                </a:solidFill>
                <a:effectLst/>
              </a:rPr>
              <a:t>(i), SEBI (Substantial Acquisition of Shares and Take Overs) Regulations, 2011 which first </a:t>
            </a:r>
            <a:r>
              <a:rPr lang="en-US" sz="2000" dirty="0" smtClean="0">
                <a:solidFill>
                  <a:srgbClr val="EAEAEA"/>
                </a:solidFill>
                <a:effectLst/>
              </a:rPr>
              <a:t>came into </a:t>
            </a:r>
            <a:r>
              <a:rPr lang="en-US" sz="2000" dirty="0">
                <a:solidFill>
                  <a:srgbClr val="EAEAEA"/>
                </a:solidFill>
                <a:effectLst/>
              </a:rPr>
              <a:t>force in 1994. The regulation was announced to control take overs and M &amp; A activity for listed companies</a:t>
            </a:r>
            <a:r>
              <a:rPr lang="en-US" sz="2000" dirty="0" smtClean="0">
                <a:solidFill>
                  <a:srgbClr val="EAEAEA"/>
                </a:solidFill>
                <a:effectLst/>
              </a:rPr>
              <a:t>..</a:t>
            </a:r>
            <a:endParaRPr lang="en-US" sz="2000" dirty="0">
              <a:solidFill>
                <a:srgbClr val="EAEAEA"/>
              </a:solidFill>
              <a:effectLst/>
            </a:endParaRPr>
          </a:p>
        </p:txBody>
      </p:sp>
    </p:spTree>
    <p:extLst>
      <p:ext uri="{BB962C8B-B14F-4D97-AF65-F5344CB8AC3E}">
        <p14:creationId xmlns:p14="http://schemas.microsoft.com/office/powerpoint/2010/main" val="2590813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a:xfrm>
            <a:off x="457200" y="1600200"/>
            <a:ext cx="8229600" cy="5105400"/>
          </a:xfrm>
        </p:spPr>
        <p:txBody>
          <a:bodyPr/>
          <a:lstStyle/>
          <a:p>
            <a:pPr marL="457200" indent="-457200">
              <a:buFont typeface="+mj-lt"/>
              <a:buAutoNum type="arabicPeriod"/>
            </a:pPr>
            <a:r>
              <a:rPr lang="en-US" sz="2000" dirty="0"/>
              <a:t> T</a:t>
            </a:r>
            <a:r>
              <a:rPr lang="en-US" sz="2000" dirty="0" smtClean="0"/>
              <a:t>oday number of stakeholders in industry have increased and industry thinking is focused  on all inclusive growth.</a:t>
            </a:r>
          </a:p>
          <a:p>
            <a:pPr marL="457200" indent="-457200">
              <a:buFont typeface="+mj-lt"/>
              <a:buAutoNum type="arabicPeriod"/>
            </a:pPr>
            <a:r>
              <a:rPr lang="en-US" sz="2000" dirty="0"/>
              <a:t> </a:t>
            </a:r>
            <a:r>
              <a:rPr lang="en-US" sz="2000" dirty="0" smtClean="0"/>
              <a:t>Sensex </a:t>
            </a:r>
            <a:r>
              <a:rPr lang="en-US" sz="2000" dirty="0"/>
              <a:t>&amp;</a:t>
            </a:r>
            <a:r>
              <a:rPr lang="en-US" sz="2000" dirty="0" smtClean="0"/>
              <a:t> </a:t>
            </a:r>
            <a:r>
              <a:rPr lang="en-US" sz="2000" dirty="0"/>
              <a:t>N</a:t>
            </a:r>
            <a:r>
              <a:rPr lang="en-US" sz="2000" dirty="0" smtClean="0"/>
              <a:t>ifty is the face of the  </a:t>
            </a:r>
            <a:r>
              <a:rPr lang="en-US" sz="2000" dirty="0"/>
              <a:t>I</a:t>
            </a:r>
            <a:r>
              <a:rPr lang="en-US" sz="2000" dirty="0" smtClean="0"/>
              <a:t>ndian capital market while NASDAQ is that of USA, FTAC 100 is of UK and NIKKEI 225 is that of Japan. A number of SENSEX/NIFTY  companies  do not have factories and are dependent on  work stations (applicable to  IT sector) , branches for banks and financial services companies are the main thrust areas for generation of revenue.</a:t>
            </a:r>
          </a:p>
          <a:p>
            <a:pPr marL="457200" indent="-457200">
              <a:buFont typeface="+mj-lt"/>
              <a:buAutoNum type="arabicPeriod"/>
            </a:pPr>
            <a:r>
              <a:rPr lang="en-US" sz="2000" dirty="0" smtClean="0"/>
              <a:t>Earlier industry meant manufacture but today they are </a:t>
            </a:r>
            <a:r>
              <a:rPr lang="en-US" sz="2000" dirty="0" err="1" smtClean="0"/>
              <a:t>categorised</a:t>
            </a:r>
            <a:r>
              <a:rPr lang="en-US" sz="2000" dirty="0" smtClean="0"/>
              <a:t> on the  basis of operation i.e. Manufacturing, banking, Information Technology, Realty, FMCG, Telecommunication ,Entertainment ,Media, Hospitality , </a:t>
            </a:r>
            <a:r>
              <a:rPr lang="en-US" sz="2000" dirty="0" err="1" smtClean="0"/>
              <a:t>Pharma</a:t>
            </a:r>
            <a:r>
              <a:rPr lang="en-US" sz="2000" dirty="0" smtClean="0"/>
              <a:t> and health among others. </a:t>
            </a:r>
          </a:p>
          <a:p>
            <a:pPr marL="457200" indent="-457200">
              <a:buFont typeface="+mj-lt"/>
              <a:buAutoNum type="arabicPeriod"/>
            </a:pPr>
            <a:r>
              <a:rPr lang="en-US" sz="2000" dirty="0" smtClean="0"/>
              <a:t>Safety in the aforesaid industries is not restricted to occupation only. </a:t>
            </a:r>
          </a:p>
        </p:txBody>
      </p:sp>
    </p:spTree>
    <p:extLst>
      <p:ext uri="{BB962C8B-B14F-4D97-AF65-F5344CB8AC3E}">
        <p14:creationId xmlns:p14="http://schemas.microsoft.com/office/powerpoint/2010/main" val="9100401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p:txBody>
          <a:bodyPr/>
          <a:lstStyle/>
          <a:p>
            <a:pPr marL="0" lvl="0" indent="0">
              <a:buClr>
                <a:srgbClr val="EEC85E"/>
              </a:buClr>
              <a:buNone/>
            </a:pPr>
            <a:r>
              <a:rPr lang="en-US" sz="2000" dirty="0">
                <a:solidFill>
                  <a:srgbClr val="EAEAEA"/>
                </a:solidFill>
                <a:effectLst/>
              </a:rPr>
              <a:t>(ii) SEBI(Stock Broker &amp; Sub-Brokers) Regulation, 1992 notified to regulate activities of Brokers and Sub-Brokers operating in the stock market. </a:t>
            </a:r>
          </a:p>
          <a:p>
            <a:pPr marL="0" lvl="0" indent="0">
              <a:buClr>
                <a:srgbClr val="EEC85E"/>
              </a:buClr>
              <a:buNone/>
            </a:pPr>
            <a:r>
              <a:rPr lang="en-US" sz="2000" dirty="0" smtClean="0">
                <a:solidFill>
                  <a:srgbClr val="EAEAEA"/>
                </a:solidFill>
                <a:effectLst/>
              </a:rPr>
              <a:t> </a:t>
            </a:r>
            <a:r>
              <a:rPr lang="en-US" sz="2000" dirty="0">
                <a:solidFill>
                  <a:srgbClr val="EAEAEA"/>
                </a:solidFill>
                <a:effectLst/>
              </a:rPr>
              <a:t>(iii) SEBI (Prohibition of Insider Trading ) Regulations,1992 came into </a:t>
            </a:r>
            <a:r>
              <a:rPr lang="en-US" sz="2000" dirty="0" err="1">
                <a:solidFill>
                  <a:srgbClr val="EAEAEA"/>
                </a:solidFill>
                <a:effectLst/>
              </a:rPr>
              <a:t>w.e.f</a:t>
            </a:r>
            <a:r>
              <a:rPr lang="en-US" sz="2000" dirty="0">
                <a:solidFill>
                  <a:srgbClr val="EAEAEA"/>
                </a:solidFill>
                <a:effectLst/>
              </a:rPr>
              <a:t> 20/2/2002  to check insider trading  in listed securities in the interest of the capital market.  Insider trading convictions have been noticed in the US but India is yet to experience such major issues though an Indian is convicted in an insider trading case in US and the conviction for two years has commenced </a:t>
            </a:r>
            <a:r>
              <a:rPr lang="en-US" sz="2000" dirty="0" smtClean="0">
                <a:solidFill>
                  <a:srgbClr val="EAEAEA"/>
                </a:solidFill>
                <a:effectLst/>
              </a:rPr>
              <a:t>.</a:t>
            </a:r>
            <a:endParaRPr lang="en-US" dirty="0">
              <a:solidFill>
                <a:srgbClr val="EAEAEA"/>
              </a:solidFill>
            </a:endParaRPr>
          </a:p>
          <a:p>
            <a:pPr lvl="0">
              <a:buClr>
                <a:srgbClr val="EEC85E"/>
              </a:buClr>
            </a:pPr>
            <a:endParaRPr lang="en-US" dirty="0">
              <a:solidFill>
                <a:srgbClr val="EAEAEA"/>
              </a:solidFill>
            </a:endParaRPr>
          </a:p>
          <a:p>
            <a:pPr lvl="0">
              <a:buClr>
                <a:srgbClr val="EEC85E"/>
              </a:buClr>
            </a:pPr>
            <a:endParaRPr lang="en-US" dirty="0">
              <a:solidFill>
                <a:srgbClr val="EAEAEA"/>
              </a:solidFill>
            </a:endParaRPr>
          </a:p>
          <a:p>
            <a:pPr lvl="0">
              <a:buClr>
                <a:srgbClr val="EEC85E"/>
              </a:buClr>
            </a:pPr>
            <a:endParaRPr lang="en-US" dirty="0">
              <a:solidFill>
                <a:srgbClr val="EAEAEA"/>
              </a:solidFill>
            </a:endParaRPr>
          </a:p>
          <a:p>
            <a:pPr lvl="0">
              <a:buClr>
                <a:srgbClr val="EEC85E"/>
              </a:buClr>
            </a:pPr>
            <a:endParaRPr lang="en-US" dirty="0">
              <a:solidFill>
                <a:srgbClr val="EAEAEA"/>
              </a:solidFill>
            </a:endParaRPr>
          </a:p>
          <a:p>
            <a:pPr lvl="0">
              <a:buClr>
                <a:srgbClr val="EEC85E"/>
              </a:buClr>
            </a:pPr>
            <a:endParaRPr lang="en-US" dirty="0">
              <a:solidFill>
                <a:srgbClr val="EAEAEA"/>
              </a:solidFill>
            </a:endParaRPr>
          </a:p>
          <a:p>
            <a:pPr lvl="0">
              <a:buClr>
                <a:srgbClr val="EEC85E"/>
              </a:buClr>
            </a:pPr>
            <a:endParaRPr lang="en-US" dirty="0">
              <a:solidFill>
                <a:srgbClr val="EAEAEA"/>
              </a:solidFill>
            </a:endParaRPr>
          </a:p>
          <a:p>
            <a:pPr lvl="0">
              <a:buClr>
                <a:srgbClr val="EEC85E"/>
              </a:buClr>
            </a:pPr>
            <a:endParaRPr lang="en-US" dirty="0">
              <a:solidFill>
                <a:srgbClr val="EAEAEA"/>
              </a:solidFill>
            </a:endParaRPr>
          </a:p>
          <a:p>
            <a:pPr lvl="0">
              <a:buClr>
                <a:srgbClr val="EEC85E"/>
              </a:buClr>
            </a:pPr>
            <a:endParaRPr lang="en-US" dirty="0">
              <a:solidFill>
                <a:srgbClr val="EAEAEA"/>
              </a:solidFill>
            </a:endParaRPr>
          </a:p>
          <a:p>
            <a:pPr lvl="0">
              <a:buClr>
                <a:srgbClr val="EEC85E"/>
              </a:buClr>
            </a:pPr>
            <a:endParaRPr lang="en-US" dirty="0">
              <a:solidFill>
                <a:srgbClr val="EAEAEA"/>
              </a:solidFill>
            </a:endParaRPr>
          </a:p>
          <a:p>
            <a:endParaRPr lang="en-US" dirty="0"/>
          </a:p>
        </p:txBody>
      </p:sp>
    </p:spTree>
    <p:extLst>
      <p:ext uri="{BB962C8B-B14F-4D97-AF65-F5344CB8AC3E}">
        <p14:creationId xmlns:p14="http://schemas.microsoft.com/office/powerpoint/2010/main" val="40958550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1"/>
            <a:ext cx="8229600" cy="914400"/>
          </a:xfrm>
        </p:spPr>
        <p:txBody>
          <a:bodyPr/>
          <a:lstStyle/>
          <a:p>
            <a:r>
              <a:rPr lang="en-US" sz="3200" dirty="0" smtClean="0"/>
              <a:t>Safety Acts</a:t>
            </a:r>
            <a:br>
              <a:rPr lang="en-US" sz="3200" dirty="0" smtClean="0"/>
            </a:br>
            <a:r>
              <a:rPr lang="en-US" sz="3200" dirty="0" smtClean="0"/>
              <a:t>Food and Safety </a:t>
            </a:r>
            <a:endParaRPr lang="en-US" sz="3200" dirty="0"/>
          </a:p>
        </p:txBody>
      </p:sp>
      <p:sp>
        <p:nvSpPr>
          <p:cNvPr id="3" name="Content Placeholder 2"/>
          <p:cNvSpPr>
            <a:spLocks noGrp="1"/>
          </p:cNvSpPr>
          <p:nvPr>
            <p:ph idx="1"/>
          </p:nvPr>
        </p:nvSpPr>
        <p:spPr>
          <a:xfrm>
            <a:off x="457200" y="914400"/>
            <a:ext cx="8229600" cy="5943600"/>
          </a:xfrm>
        </p:spPr>
        <p:txBody>
          <a:bodyPr/>
          <a:lstStyle/>
          <a:p>
            <a:r>
              <a:rPr lang="en-US" sz="2000" dirty="0" smtClean="0"/>
              <a:t>The Food Safety and Standards Act, 2006 with several rules were passed. The object of the Act is to </a:t>
            </a:r>
            <a:r>
              <a:rPr lang="en-US" sz="2000" i="1" dirty="0" smtClean="0"/>
              <a:t> consolidate the laws relating to food and  establish the Food Safety and Standards Authority of India for laying down science based standards for articles of food and  regulate manufacture, storage, distribution, sale and import ,  ensure availability of safe and wholesome food for human consumption and for matters connected therewith or incidental thereto.</a:t>
            </a:r>
          </a:p>
          <a:p>
            <a:pPr marL="457200" indent="-457200">
              <a:buAutoNum type="arabicPeriod"/>
            </a:pPr>
            <a:r>
              <a:rPr lang="en-US" sz="2000" dirty="0" smtClean="0"/>
              <a:t>The Food Safety and Standards Rules, 2011</a:t>
            </a:r>
          </a:p>
          <a:p>
            <a:pPr marL="457200" indent="-457200">
              <a:buAutoNum type="arabicPeriod"/>
            </a:pPr>
            <a:r>
              <a:rPr lang="en-US" sz="2000" dirty="0" smtClean="0"/>
              <a:t>The Food Safety and Standards (Licensing and Registration of Food Business) Regulations, 2011</a:t>
            </a:r>
          </a:p>
          <a:p>
            <a:pPr marL="457200" indent="-457200">
              <a:buAutoNum type="arabicPeriod"/>
            </a:pPr>
            <a:r>
              <a:rPr lang="en-US" sz="2000" dirty="0" smtClean="0"/>
              <a:t>The Food Safety and Safety Standards (Packaging and </a:t>
            </a:r>
            <a:r>
              <a:rPr lang="en-US" sz="2000" dirty="0" err="1" smtClean="0"/>
              <a:t>Labelling</a:t>
            </a:r>
            <a:r>
              <a:rPr lang="en-US" sz="2000" dirty="0" smtClean="0"/>
              <a:t>) Regulations, 2011</a:t>
            </a:r>
          </a:p>
          <a:p>
            <a:pPr marL="457200" indent="-457200">
              <a:buAutoNum type="arabicPeriod"/>
            </a:pPr>
            <a:r>
              <a:rPr lang="en-US" sz="2000" dirty="0" smtClean="0"/>
              <a:t>The Food Safety and Standards (Food Products Standards and Food Additives) Regulations, 2011</a:t>
            </a:r>
          </a:p>
          <a:p>
            <a:pPr marL="457200" indent="-457200">
              <a:buAutoNum type="arabicPeriod"/>
            </a:pPr>
            <a:r>
              <a:rPr lang="en-US" sz="2000" dirty="0" smtClean="0"/>
              <a:t>The Food Safety and Standards (Contaminants, Toxins and Residues) Regulations, 2011</a:t>
            </a:r>
            <a:endParaRPr lang="en-US" sz="2000" dirty="0"/>
          </a:p>
        </p:txBody>
      </p:sp>
    </p:spTree>
    <p:extLst>
      <p:ext uri="{BB962C8B-B14F-4D97-AF65-F5344CB8AC3E}">
        <p14:creationId xmlns:p14="http://schemas.microsoft.com/office/powerpoint/2010/main" val="15317067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International </a:t>
            </a:r>
            <a:r>
              <a:rPr lang="en-US" sz="3200" dirty="0"/>
              <a:t>L</a:t>
            </a:r>
            <a:r>
              <a:rPr lang="en-US" sz="3200" dirty="0" smtClean="0"/>
              <a:t>egal framework</a:t>
            </a:r>
            <a:br>
              <a:rPr lang="en-US" sz="3200" dirty="0" smtClean="0"/>
            </a:br>
            <a:r>
              <a:rPr lang="en-US" sz="3200" dirty="0" smtClean="0"/>
              <a:t>UK &amp; Other country laws</a:t>
            </a:r>
            <a:endParaRPr lang="en-US" sz="3200" dirty="0"/>
          </a:p>
        </p:txBody>
      </p:sp>
      <p:sp>
        <p:nvSpPr>
          <p:cNvPr id="3" name="Content Placeholder 2"/>
          <p:cNvSpPr>
            <a:spLocks noGrp="1"/>
          </p:cNvSpPr>
          <p:nvPr>
            <p:ph idx="1"/>
          </p:nvPr>
        </p:nvSpPr>
        <p:spPr>
          <a:xfrm>
            <a:off x="457200" y="1219200"/>
            <a:ext cx="8229600" cy="5486400"/>
          </a:xfrm>
        </p:spPr>
        <p:txBody>
          <a:bodyPr/>
          <a:lstStyle/>
          <a:p>
            <a:r>
              <a:rPr lang="en-US" sz="2000" dirty="0" smtClean="0"/>
              <a:t>In 1883, HM Factory Inspectorate was formed in the United Kingdom to inspect factories and ensure prevention of injury to child textile workers.</a:t>
            </a:r>
          </a:p>
          <a:p>
            <a:r>
              <a:rPr lang="en-US" sz="2000" dirty="0" smtClean="0"/>
              <a:t>In 1840 a Royal Commission published its findings on the state of conditions for the workers of the mining industry. The commission sparked public outrage which resulted in the Mines Act of 1842.</a:t>
            </a:r>
          </a:p>
          <a:p>
            <a:r>
              <a:rPr lang="en-US" sz="2000" dirty="0" smtClean="0"/>
              <a:t>The act set up an inspectorate for mines and collieries which resulted in many prosecutions and safety improvements by 1850.</a:t>
            </a:r>
          </a:p>
          <a:p>
            <a:r>
              <a:rPr lang="en-US" sz="2000" dirty="0" smtClean="0"/>
              <a:t>Otto von Bismarck inaugurated the first social insurance legislation in 1883 and the first worker’s compensation law in 1884 – the first of their kind in the Western world. Similar acts followed in other countries, partly in response to labor unrest </a:t>
            </a:r>
          </a:p>
          <a:p>
            <a:r>
              <a:rPr lang="en-US" sz="2000" dirty="0" smtClean="0">
                <a:solidFill>
                  <a:srgbClr val="EAEAEA"/>
                </a:solidFill>
              </a:rPr>
              <a:t>The </a:t>
            </a:r>
            <a:r>
              <a:rPr lang="en-US" sz="2000" dirty="0">
                <a:solidFill>
                  <a:srgbClr val="EAEAEA"/>
                </a:solidFill>
              </a:rPr>
              <a:t>Corporate Manslaughter and Corporate Homicide Act, </a:t>
            </a:r>
            <a:r>
              <a:rPr lang="en-US" sz="2000" dirty="0" smtClean="0">
                <a:solidFill>
                  <a:srgbClr val="EAEAEA"/>
                </a:solidFill>
              </a:rPr>
              <a:t>2007 came into force  for prosecuting companies failing to take measures in health and safety at work place. </a:t>
            </a:r>
            <a:endParaRPr lang="en-US" sz="2000" dirty="0"/>
          </a:p>
        </p:txBody>
      </p:sp>
    </p:spTree>
    <p:extLst>
      <p:ext uri="{BB962C8B-B14F-4D97-AF65-F5344CB8AC3E}">
        <p14:creationId xmlns:p14="http://schemas.microsoft.com/office/powerpoint/2010/main" val="11375741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br>
              <a:rPr lang="en-US" sz="3200" dirty="0" smtClean="0"/>
            </a:br>
            <a:r>
              <a:rPr lang="en-US" sz="3200" dirty="0" smtClean="0"/>
              <a:t>US Law</a:t>
            </a:r>
            <a:endParaRPr lang="en-US" sz="3200" dirty="0"/>
          </a:p>
        </p:txBody>
      </p:sp>
      <p:sp>
        <p:nvSpPr>
          <p:cNvPr id="3" name="Content Placeholder 2"/>
          <p:cNvSpPr>
            <a:spLocks noGrp="1"/>
          </p:cNvSpPr>
          <p:nvPr>
            <p:ph idx="1"/>
          </p:nvPr>
        </p:nvSpPr>
        <p:spPr>
          <a:xfrm>
            <a:off x="457200" y="1600200"/>
            <a:ext cx="8229600" cy="4800600"/>
          </a:xfrm>
        </p:spPr>
        <p:txBody>
          <a:bodyPr/>
          <a:lstStyle/>
          <a:p>
            <a:r>
              <a:rPr lang="en-US" sz="2000" dirty="0" smtClean="0"/>
              <a:t>The Law Enforcement Officers Safety Act, 2004</a:t>
            </a:r>
          </a:p>
          <a:p>
            <a:r>
              <a:rPr lang="en-US" sz="2000" dirty="0" smtClean="0"/>
              <a:t>Maryland Firearm Safety Act of 2013</a:t>
            </a:r>
          </a:p>
          <a:p>
            <a:pPr marL="0" indent="0">
              <a:buNone/>
            </a:pPr>
            <a:r>
              <a:rPr lang="en-US" sz="2000" dirty="0" smtClean="0"/>
              <a:t>These are some to the laws passed in US for protection of the people in the country.</a:t>
            </a:r>
          </a:p>
          <a:p>
            <a:pPr marL="0" indent="0" algn="ctr">
              <a:buNone/>
            </a:pPr>
            <a:r>
              <a:rPr lang="en-US" dirty="0" smtClean="0"/>
              <a:t>Other Country Law</a:t>
            </a:r>
          </a:p>
          <a:p>
            <a:pPr marL="0" indent="0">
              <a:buNone/>
            </a:pPr>
            <a:r>
              <a:rPr lang="en-US" sz="2000" dirty="0" smtClean="0"/>
              <a:t>The General Product Safety Directive (GPSD) aims at ensuring that only safety consumer products are sold in the EU.</a:t>
            </a:r>
          </a:p>
          <a:p>
            <a:pPr marL="0" indent="0" algn="ctr">
              <a:buNone/>
            </a:pPr>
            <a:r>
              <a:rPr lang="en-US" dirty="0" smtClean="0"/>
              <a:t>China Food Safety Law</a:t>
            </a:r>
          </a:p>
          <a:p>
            <a:pPr marL="0" indent="0">
              <a:buNone/>
            </a:pPr>
            <a:r>
              <a:rPr lang="en-US" sz="2000" dirty="0" smtClean="0"/>
              <a:t>Food Safety Law was adopted in 2009.</a:t>
            </a:r>
          </a:p>
          <a:p>
            <a:pPr marL="0" indent="0">
              <a:buNone/>
            </a:pPr>
            <a:endParaRPr lang="en-US" sz="2000" dirty="0"/>
          </a:p>
          <a:p>
            <a:pPr marL="0" indent="0">
              <a:buNone/>
            </a:pPr>
            <a:endParaRPr lang="en-US" sz="2000" dirty="0" smtClean="0"/>
          </a:p>
        </p:txBody>
      </p:sp>
    </p:spTree>
    <p:extLst>
      <p:ext uri="{BB962C8B-B14F-4D97-AF65-F5344CB8AC3E}">
        <p14:creationId xmlns:p14="http://schemas.microsoft.com/office/powerpoint/2010/main" val="33368840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Conclusion </a:t>
            </a:r>
            <a:endParaRPr lang="en-US" sz="3200" dirty="0"/>
          </a:p>
        </p:txBody>
      </p:sp>
      <p:sp>
        <p:nvSpPr>
          <p:cNvPr id="3" name="Content Placeholder 2"/>
          <p:cNvSpPr>
            <a:spLocks noGrp="1"/>
          </p:cNvSpPr>
          <p:nvPr>
            <p:ph idx="1"/>
          </p:nvPr>
        </p:nvSpPr>
        <p:spPr>
          <a:xfrm>
            <a:off x="457200" y="1600200"/>
            <a:ext cx="8229600" cy="5105400"/>
          </a:xfrm>
        </p:spPr>
        <p:txBody>
          <a:bodyPr/>
          <a:lstStyle/>
          <a:p>
            <a:r>
              <a:rPr lang="en-US" sz="2000" dirty="0" smtClean="0"/>
              <a:t>Advancement of business is dependent on technology. This has caused several legislations on safety to be passed. While enactment of laws is significant,  implementation of the same is more important to be safe at work place</a:t>
            </a:r>
            <a:r>
              <a:rPr lang="en-US" sz="2000" smtClean="0"/>
              <a:t>.  </a:t>
            </a:r>
            <a:endParaRPr lang="en-US" sz="2000" dirty="0" smtClean="0"/>
          </a:p>
          <a:p>
            <a:pPr marL="0" indent="0" algn="ctr">
              <a:buNone/>
            </a:pPr>
            <a:endParaRPr lang="en-US" dirty="0"/>
          </a:p>
        </p:txBody>
      </p:sp>
    </p:spTree>
    <p:extLst>
      <p:ext uri="{BB962C8B-B14F-4D97-AF65-F5344CB8AC3E}">
        <p14:creationId xmlns:p14="http://schemas.microsoft.com/office/powerpoint/2010/main" val="2303117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p:txBody>
          <a:bodyPr/>
          <a:lstStyle/>
          <a:p>
            <a:pPr marL="0" indent="0">
              <a:buNone/>
            </a:pPr>
            <a:r>
              <a:rPr lang="en-US" sz="2000" dirty="0" smtClean="0"/>
              <a:t> 5. Concept of all inclusiveness growth has fuelled thought on   safety of all stakeholders. Safety has to be thought not only at the work place but from the time one steps out of  home.</a:t>
            </a:r>
          </a:p>
          <a:p>
            <a:pPr marL="0" indent="0">
              <a:buNone/>
            </a:pPr>
            <a:r>
              <a:rPr lang="en-US" sz="2000" dirty="0" smtClean="0"/>
              <a:t>6.  Legislations have been passed by the Government. </a:t>
            </a:r>
            <a:r>
              <a:rPr lang="en-US" sz="2000" dirty="0" err="1" smtClean="0"/>
              <a:t>Additionaly</a:t>
            </a:r>
            <a:r>
              <a:rPr lang="en-US" sz="2000" dirty="0" smtClean="0"/>
              <a:t> several  NGOs and NPOs have come forward to ensure road safety through </a:t>
            </a:r>
            <a:r>
              <a:rPr lang="en-US" sz="2000" dirty="0" err="1" smtClean="0"/>
              <a:t>voluntory</a:t>
            </a:r>
            <a:r>
              <a:rPr lang="en-US" sz="2000" dirty="0" smtClean="0"/>
              <a:t> </a:t>
            </a:r>
            <a:r>
              <a:rPr lang="en-US" sz="2000" dirty="0" err="1" smtClean="0"/>
              <a:t>particiapation</a:t>
            </a:r>
            <a:r>
              <a:rPr lang="en-US" sz="2000" dirty="0" smtClean="0"/>
              <a:t> for </a:t>
            </a:r>
            <a:r>
              <a:rPr lang="en-US" sz="2000" dirty="0" err="1" smtClean="0"/>
              <a:t>padestrians</a:t>
            </a:r>
            <a:r>
              <a:rPr lang="en-US" sz="2000" dirty="0" smtClean="0"/>
              <a:t> and vehicle users. So there are the  </a:t>
            </a:r>
            <a:r>
              <a:rPr lang="en-US" sz="2000" dirty="0" err="1" smtClean="0"/>
              <a:t>trafifc</a:t>
            </a:r>
            <a:r>
              <a:rPr lang="en-US" sz="2000" dirty="0" smtClean="0"/>
              <a:t> rules.   </a:t>
            </a:r>
          </a:p>
          <a:p>
            <a:pPr marL="0" indent="0">
              <a:buNone/>
            </a:pPr>
            <a:r>
              <a:rPr lang="en-US" sz="2000" dirty="0" smtClean="0"/>
              <a:t>7. Importance of road safety is such that it has been included in the list of eligibility for CSR funding by companies . ( MCA, circular no. 21/2014 dated. 18/06/2014 ).</a:t>
            </a:r>
            <a:endParaRPr lang="en-US" sz="2000" dirty="0"/>
          </a:p>
        </p:txBody>
      </p:sp>
    </p:spTree>
    <p:extLst>
      <p:ext uri="{BB962C8B-B14F-4D97-AF65-F5344CB8AC3E}">
        <p14:creationId xmlns:p14="http://schemas.microsoft.com/office/powerpoint/2010/main" val="601983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
            </a:r>
            <a:br>
              <a:rPr lang="en-US" sz="3200" dirty="0" smtClean="0"/>
            </a:br>
            <a:r>
              <a:rPr lang="en-US" sz="3200" dirty="0" smtClean="0"/>
              <a:t>Safety Acts</a:t>
            </a:r>
            <a:r>
              <a:rPr lang="en-US" sz="3200" dirty="0"/>
              <a:t/>
            </a:r>
            <a:br>
              <a:rPr lang="en-US" sz="3200" dirty="0"/>
            </a:br>
            <a:r>
              <a:rPr lang="en-US" sz="2000" dirty="0" smtClean="0"/>
              <a:t>SAFETY </a:t>
            </a:r>
            <a:r>
              <a:rPr lang="en-US" sz="2000" dirty="0"/>
              <a:t>AND THE FACTORIES ACT,1948</a:t>
            </a:r>
            <a:br>
              <a:rPr lang="en-US" sz="2000" dirty="0"/>
            </a:br>
            <a:endParaRPr lang="en-US" sz="2000" dirty="0"/>
          </a:p>
        </p:txBody>
      </p:sp>
      <p:sp>
        <p:nvSpPr>
          <p:cNvPr id="3" name="Content Placeholder 2"/>
          <p:cNvSpPr>
            <a:spLocks noGrp="1"/>
          </p:cNvSpPr>
          <p:nvPr>
            <p:ph idx="1"/>
          </p:nvPr>
        </p:nvSpPr>
        <p:spPr/>
        <p:txBody>
          <a:bodyPr/>
          <a:lstStyle/>
          <a:p>
            <a:r>
              <a:rPr lang="en-US" sz="2000" dirty="0" smtClean="0">
                <a:effectLst/>
              </a:rPr>
              <a:t>However</a:t>
            </a:r>
            <a:r>
              <a:rPr lang="en-US" sz="2000" dirty="0">
                <a:effectLst/>
              </a:rPr>
              <a:t>, safety in factories is the first reference point when we speak of safety in </a:t>
            </a:r>
            <a:r>
              <a:rPr lang="en-US" sz="2000" dirty="0" err="1">
                <a:effectLst/>
              </a:rPr>
              <a:t>organisations</a:t>
            </a:r>
            <a:r>
              <a:rPr lang="en-US" sz="2000" dirty="0">
                <a:effectLst/>
              </a:rPr>
              <a:t>.. The Factories Act, 1934 was enacted to make safety compulsory in factories </a:t>
            </a:r>
            <a:r>
              <a:rPr lang="en-US" sz="2000" dirty="0" smtClean="0">
                <a:effectLst/>
              </a:rPr>
              <a:t>. </a:t>
            </a:r>
            <a:r>
              <a:rPr lang="en-US" sz="2000" dirty="0">
                <a:effectLst/>
              </a:rPr>
              <a:t>The Factories Act,1948 replaced the 1934 Act. </a:t>
            </a:r>
            <a:r>
              <a:rPr lang="en-US" sz="2000" dirty="0" smtClean="0">
                <a:effectLst/>
              </a:rPr>
              <a:t> </a:t>
            </a:r>
            <a:r>
              <a:rPr lang="en-US" sz="2000" dirty="0">
                <a:effectLst/>
              </a:rPr>
              <a:t>S</a:t>
            </a:r>
            <a:r>
              <a:rPr lang="en-US" sz="2000" dirty="0" smtClean="0">
                <a:effectLst/>
              </a:rPr>
              <a:t>everal </a:t>
            </a:r>
            <a:r>
              <a:rPr lang="en-US" sz="2000" dirty="0">
                <a:effectLst/>
              </a:rPr>
              <a:t>amendments to the </a:t>
            </a:r>
            <a:r>
              <a:rPr lang="en-US" sz="2000" dirty="0" smtClean="0">
                <a:effectLst/>
              </a:rPr>
              <a:t>Act have come  </a:t>
            </a:r>
            <a:r>
              <a:rPr lang="en-US" sz="2000" dirty="0">
                <a:effectLst/>
              </a:rPr>
              <a:t>but the frame work remains unaltered.</a:t>
            </a:r>
          </a:p>
          <a:p>
            <a:r>
              <a:rPr lang="en-US" sz="2000" dirty="0">
                <a:effectLst/>
              </a:rPr>
              <a:t>Provisions </a:t>
            </a:r>
            <a:r>
              <a:rPr lang="en-US" sz="2000" dirty="0" smtClean="0">
                <a:effectLst/>
              </a:rPr>
              <a:t>for safety in </a:t>
            </a:r>
            <a:r>
              <a:rPr lang="en-US" sz="2000" dirty="0">
                <a:effectLst/>
              </a:rPr>
              <a:t>the Factories Act, 1948 </a:t>
            </a:r>
            <a:r>
              <a:rPr lang="en-US" sz="2000" dirty="0" smtClean="0">
                <a:effectLst/>
              </a:rPr>
              <a:t> </a:t>
            </a:r>
            <a:r>
              <a:rPr lang="en-US" sz="2000" dirty="0">
                <a:effectLst/>
              </a:rPr>
              <a:t>may be summarized as follows: </a:t>
            </a:r>
          </a:p>
          <a:p>
            <a:pPr lvl="0"/>
            <a:r>
              <a:rPr lang="en-US" sz="2000" dirty="0">
                <a:effectLst/>
              </a:rPr>
              <a:t>In West Bengal, T</a:t>
            </a:r>
            <a:r>
              <a:rPr lang="en-US" sz="2000" dirty="0" smtClean="0">
                <a:effectLst/>
              </a:rPr>
              <a:t>he </a:t>
            </a:r>
            <a:r>
              <a:rPr lang="en-US" sz="2000" dirty="0">
                <a:effectLst/>
              </a:rPr>
              <a:t>Factories Act, </a:t>
            </a:r>
            <a:r>
              <a:rPr lang="en-US" sz="2000" dirty="0" smtClean="0">
                <a:effectLst/>
              </a:rPr>
              <a:t>1948(`ACT’) </a:t>
            </a:r>
            <a:r>
              <a:rPr lang="en-US" sz="2000" dirty="0">
                <a:effectLst/>
              </a:rPr>
              <a:t>is to be read with the:  (i)  </a:t>
            </a:r>
            <a:r>
              <a:rPr lang="en-US" sz="2000" dirty="0" err="1">
                <a:effectLst/>
              </a:rPr>
              <a:t>W.B.Factories</a:t>
            </a:r>
            <a:r>
              <a:rPr lang="en-US" sz="2000" dirty="0">
                <a:effectLst/>
              </a:rPr>
              <a:t> (Welfare Officers) Rules,1971, (ii)  WB Factories (Safety Officers) Rules 1978, and W.B. Factories (Exemption) Rules, 1982. The </a:t>
            </a:r>
            <a:r>
              <a:rPr lang="en-US" sz="2000" dirty="0" smtClean="0">
                <a:effectLst/>
              </a:rPr>
              <a:t>ACT </a:t>
            </a:r>
            <a:r>
              <a:rPr lang="en-US" sz="2000" dirty="0">
                <a:effectLst/>
              </a:rPr>
              <a:t>is an act to consolidate and amend the law regulating </a:t>
            </a:r>
            <a:r>
              <a:rPr lang="en-US" sz="2000" dirty="0" err="1">
                <a:effectLst/>
              </a:rPr>
              <a:t>labour</a:t>
            </a:r>
            <a:r>
              <a:rPr lang="en-US" sz="2000" dirty="0">
                <a:effectLst/>
              </a:rPr>
              <a:t> in factories. </a:t>
            </a:r>
            <a:r>
              <a:rPr lang="en-US" sz="2000" dirty="0" smtClean="0">
                <a:effectLst/>
              </a:rPr>
              <a:t> </a:t>
            </a:r>
            <a:endParaRPr lang="en-US" sz="2000" dirty="0">
              <a:effectLst/>
            </a:endParaRPr>
          </a:p>
        </p:txBody>
      </p:sp>
    </p:spTree>
    <p:extLst>
      <p:ext uri="{BB962C8B-B14F-4D97-AF65-F5344CB8AC3E}">
        <p14:creationId xmlns:p14="http://schemas.microsoft.com/office/powerpoint/2010/main" val="141916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
            </a:r>
            <a:br>
              <a:rPr lang="en-US" sz="2000" dirty="0" smtClean="0"/>
            </a:br>
            <a:r>
              <a:rPr lang="en-US" sz="2000" dirty="0" smtClean="0"/>
              <a:t/>
            </a:r>
            <a:br>
              <a:rPr lang="en-US" sz="2000" dirty="0" smtClean="0"/>
            </a:br>
            <a:r>
              <a:rPr lang="en-US" sz="3200" dirty="0" smtClean="0"/>
              <a:t>Safety Acts</a:t>
            </a:r>
            <a:br>
              <a:rPr lang="en-US" sz="3200" dirty="0" smtClean="0"/>
            </a:br>
            <a:r>
              <a:rPr lang="en-US" sz="2000" dirty="0" smtClean="0"/>
              <a:t/>
            </a:r>
            <a:br>
              <a:rPr lang="en-US" sz="2000" dirty="0" smtClean="0"/>
            </a:br>
            <a:endParaRPr lang="en-US" sz="2000" dirty="0"/>
          </a:p>
        </p:txBody>
      </p:sp>
      <p:sp>
        <p:nvSpPr>
          <p:cNvPr id="3" name="Content Placeholder 2"/>
          <p:cNvSpPr>
            <a:spLocks noGrp="1"/>
          </p:cNvSpPr>
          <p:nvPr>
            <p:ph idx="1"/>
          </p:nvPr>
        </p:nvSpPr>
        <p:spPr/>
        <p:txBody>
          <a:bodyPr/>
          <a:lstStyle/>
          <a:p>
            <a:r>
              <a:rPr lang="en-US" sz="2000" dirty="0">
                <a:effectLst/>
              </a:rPr>
              <a:t>The </a:t>
            </a:r>
            <a:r>
              <a:rPr lang="en-US" sz="2000" dirty="0" smtClean="0">
                <a:effectLst/>
              </a:rPr>
              <a:t>ACT </a:t>
            </a:r>
            <a:r>
              <a:rPr lang="en-US" sz="2000" dirty="0">
                <a:effectLst/>
              </a:rPr>
              <a:t>was passed on </a:t>
            </a:r>
            <a:r>
              <a:rPr lang="en-US" sz="2000" dirty="0" smtClean="0">
                <a:effectLst/>
              </a:rPr>
              <a:t>23/9/48</a:t>
            </a:r>
            <a:r>
              <a:rPr lang="en-US" sz="2000" dirty="0">
                <a:effectLst/>
              </a:rPr>
              <a:t> </a:t>
            </a:r>
            <a:r>
              <a:rPr lang="en-US" sz="2000" dirty="0" smtClean="0">
                <a:effectLst/>
              </a:rPr>
              <a:t>and </a:t>
            </a:r>
            <a:r>
              <a:rPr lang="en-US" sz="2000" dirty="0">
                <a:effectLst/>
              </a:rPr>
              <a:t>amended 8 times. The Factories (Amendment) Act, 1987 was the last major amendment which was a result of the Bhopal Gas Tragedy in 1984.The provisions of the Act was inadequate to combat the severity of the disaster. </a:t>
            </a:r>
            <a:r>
              <a:rPr lang="en-US" sz="2000" dirty="0" smtClean="0">
                <a:effectLst/>
              </a:rPr>
              <a:t>For </a:t>
            </a:r>
            <a:r>
              <a:rPr lang="en-US" sz="2000" dirty="0">
                <a:effectLst/>
              </a:rPr>
              <a:t>uniformity the state of West Bengal amended the rules with respect to `hazardous process’ in factories in 1991. States have the power to amend </a:t>
            </a:r>
            <a:r>
              <a:rPr lang="en-US" sz="2000" dirty="0" smtClean="0">
                <a:effectLst/>
              </a:rPr>
              <a:t>,notify </a:t>
            </a:r>
            <a:r>
              <a:rPr lang="en-US" sz="2000" dirty="0">
                <a:effectLst/>
              </a:rPr>
              <a:t>rules under S 112 of the Factories Act.  </a:t>
            </a:r>
          </a:p>
          <a:p>
            <a:r>
              <a:rPr lang="en-US" sz="2000" dirty="0">
                <a:effectLst/>
              </a:rPr>
              <a:t>Safety is dealt in Chapter IV of the Act. </a:t>
            </a:r>
            <a:r>
              <a:rPr lang="en-US" sz="2000" dirty="0" err="1">
                <a:effectLst/>
              </a:rPr>
              <a:t>Ss</a:t>
            </a:r>
            <a:r>
              <a:rPr lang="en-US" sz="2000" dirty="0">
                <a:effectLst/>
              </a:rPr>
              <a:t> 21 to 41 deal with safety at work place/ factory</a:t>
            </a:r>
            <a:r>
              <a:rPr lang="en-US" sz="2000" dirty="0" smtClean="0">
                <a:effectLst/>
              </a:rPr>
              <a:t>. Factories having work force of 1000 or more are employed must appoint a Safety Officer.</a:t>
            </a:r>
            <a:endParaRPr lang="en-US" sz="2000" dirty="0">
              <a:effectLst/>
            </a:endParaRPr>
          </a:p>
          <a:p>
            <a:pPr lvl="0"/>
            <a:r>
              <a:rPr lang="en-US" sz="2000" dirty="0">
                <a:effectLst/>
              </a:rPr>
              <a:t>S 21 deals with fencing of machinery. Rules </a:t>
            </a:r>
            <a:r>
              <a:rPr lang="en-US" sz="2000" dirty="0" smtClean="0">
                <a:effectLst/>
              </a:rPr>
              <a:t>are </a:t>
            </a:r>
            <a:r>
              <a:rPr lang="en-US" sz="2000" dirty="0">
                <a:effectLst/>
              </a:rPr>
              <a:t>framed under the West Bengal Factories Rules,1958 under Chapter IV regarding safety precautions prescribed under </a:t>
            </a:r>
            <a:r>
              <a:rPr lang="en-US" sz="2000" dirty="0" err="1">
                <a:effectLst/>
              </a:rPr>
              <a:t>ss</a:t>
            </a:r>
            <a:r>
              <a:rPr lang="en-US" sz="2000" dirty="0">
                <a:effectLst/>
              </a:rPr>
              <a:t> (2) of S 21 of the Act. R 47 lays down safety precautions under Schedule I </a:t>
            </a:r>
            <a:r>
              <a:rPr lang="en-US" sz="2000" dirty="0" smtClean="0">
                <a:effectLst/>
              </a:rPr>
              <a:t>for  </a:t>
            </a:r>
            <a:r>
              <a:rPr lang="en-US" sz="2000" dirty="0">
                <a:effectLst/>
              </a:rPr>
              <a:t>Jute and Textile </a:t>
            </a:r>
            <a:r>
              <a:rPr lang="en-US" sz="2000" dirty="0" smtClean="0">
                <a:effectLst/>
              </a:rPr>
              <a:t>products</a:t>
            </a:r>
            <a:endParaRPr lang="en-US" sz="2000" dirty="0">
              <a:effectLst/>
            </a:endParaRPr>
          </a:p>
        </p:txBody>
      </p:sp>
    </p:spTree>
    <p:extLst>
      <p:ext uri="{BB962C8B-B14F-4D97-AF65-F5344CB8AC3E}">
        <p14:creationId xmlns:p14="http://schemas.microsoft.com/office/powerpoint/2010/main" val="1632416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Safety Acts</a:t>
            </a:r>
            <a:endParaRPr lang="en-US" sz="2800" dirty="0"/>
          </a:p>
        </p:txBody>
      </p:sp>
      <p:sp>
        <p:nvSpPr>
          <p:cNvPr id="3" name="Content Placeholder 2"/>
          <p:cNvSpPr>
            <a:spLocks noGrp="1"/>
          </p:cNvSpPr>
          <p:nvPr>
            <p:ph idx="1"/>
          </p:nvPr>
        </p:nvSpPr>
        <p:spPr/>
        <p:txBody>
          <a:bodyPr/>
          <a:lstStyle/>
          <a:p>
            <a:r>
              <a:rPr lang="en-US" sz="2000" dirty="0">
                <a:effectLst/>
              </a:rPr>
              <a:t>Schedule II deals with textile machinery – except used in jute textiles. </a:t>
            </a:r>
          </a:p>
          <a:p>
            <a:r>
              <a:rPr lang="en-US" sz="2000" dirty="0">
                <a:effectLst/>
              </a:rPr>
              <a:t>Schedule III deals with Wood-working Machinery.</a:t>
            </a:r>
          </a:p>
          <a:p>
            <a:r>
              <a:rPr lang="en-US" sz="2000" dirty="0">
                <a:effectLst/>
              </a:rPr>
              <a:t>Schedule IV deals with Rubber Mills </a:t>
            </a:r>
          </a:p>
          <a:p>
            <a:r>
              <a:rPr lang="en-US" sz="2000" dirty="0">
                <a:effectLst/>
              </a:rPr>
              <a:t>Schedule V deals with Power Process</a:t>
            </a:r>
          </a:p>
          <a:p>
            <a:r>
              <a:rPr lang="en-US" sz="2000" dirty="0">
                <a:effectLst/>
              </a:rPr>
              <a:t>Schedule VI deals with Shear, Slitters and Guillotine Machines</a:t>
            </a:r>
          </a:p>
          <a:p>
            <a:r>
              <a:rPr lang="en-US" sz="2000" dirty="0">
                <a:effectLst/>
              </a:rPr>
              <a:t>Schedule VII deals with Centrifugal Machines.</a:t>
            </a:r>
          </a:p>
          <a:p>
            <a:r>
              <a:rPr lang="en-US" sz="2000" dirty="0">
                <a:effectLst/>
              </a:rPr>
              <a:t>Rules framed under S 41 </a:t>
            </a:r>
          </a:p>
          <a:p>
            <a:r>
              <a:rPr lang="en-US" sz="2000" dirty="0">
                <a:effectLst/>
              </a:rPr>
              <a:t>Rule 48 deals with Buildings and Structures.</a:t>
            </a:r>
          </a:p>
          <a:p>
            <a:r>
              <a:rPr lang="en-US" sz="2000" dirty="0">
                <a:effectLst/>
              </a:rPr>
              <a:t>Rule 49 deals with Examination of eye-sight of certain workers.</a:t>
            </a:r>
          </a:p>
          <a:p>
            <a:r>
              <a:rPr lang="en-US" sz="2000" dirty="0">
                <a:effectLst/>
              </a:rPr>
              <a:t>Rule 49A deals with Railways in factories.</a:t>
            </a:r>
          </a:p>
          <a:p>
            <a:r>
              <a:rPr lang="en-US" sz="2000" dirty="0">
                <a:effectLst/>
              </a:rPr>
              <a:t>Rule 49B deals with Ovens </a:t>
            </a:r>
            <a:r>
              <a:rPr lang="en-US" sz="2000" dirty="0" smtClean="0">
                <a:effectLst/>
              </a:rPr>
              <a:t>ad </a:t>
            </a:r>
            <a:r>
              <a:rPr lang="en-US" sz="2000" dirty="0">
                <a:effectLst/>
              </a:rPr>
              <a:t>driers .</a:t>
            </a:r>
          </a:p>
          <a:p>
            <a:r>
              <a:rPr lang="en-US" sz="2000" dirty="0">
                <a:effectLst/>
              </a:rPr>
              <a:t>Rule 49C deals with Reaction Vessels and kettles.</a:t>
            </a:r>
          </a:p>
          <a:p>
            <a:endParaRPr lang="en-US" dirty="0"/>
          </a:p>
        </p:txBody>
      </p:sp>
    </p:spTree>
    <p:extLst>
      <p:ext uri="{BB962C8B-B14F-4D97-AF65-F5344CB8AC3E}">
        <p14:creationId xmlns:p14="http://schemas.microsoft.com/office/powerpoint/2010/main" val="468203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
            </a:r>
            <a:br>
              <a:rPr lang="en-US" sz="2800" dirty="0" smtClean="0"/>
            </a:br>
            <a:r>
              <a:rPr lang="en-US" sz="3200" dirty="0" smtClean="0"/>
              <a:t>Safety Acts</a:t>
            </a:r>
            <a:endParaRPr lang="en-US" sz="3200" dirty="0"/>
          </a:p>
        </p:txBody>
      </p:sp>
      <p:sp>
        <p:nvSpPr>
          <p:cNvPr id="3" name="Content Placeholder 2"/>
          <p:cNvSpPr>
            <a:spLocks noGrp="1"/>
          </p:cNvSpPr>
          <p:nvPr>
            <p:ph idx="1"/>
          </p:nvPr>
        </p:nvSpPr>
        <p:spPr>
          <a:xfrm>
            <a:off x="381000" y="1295400"/>
            <a:ext cx="8229600" cy="4530725"/>
          </a:xfrm>
        </p:spPr>
        <p:txBody>
          <a:bodyPr/>
          <a:lstStyle/>
          <a:p>
            <a:r>
              <a:rPr lang="en-US" sz="2000" dirty="0">
                <a:effectLst/>
              </a:rPr>
              <a:t>Rule 50 deals with Machinery and Plant.</a:t>
            </a:r>
          </a:p>
          <a:p>
            <a:r>
              <a:rPr lang="en-US" sz="2000" dirty="0">
                <a:effectLst/>
              </a:rPr>
              <a:t>Rule 50 A deals with Precautions against electrical hazards.</a:t>
            </a:r>
          </a:p>
          <a:p>
            <a:r>
              <a:rPr lang="en-US" sz="2000" dirty="0">
                <a:effectLst/>
              </a:rPr>
              <a:t>Rule 51 Methods of work.</a:t>
            </a:r>
          </a:p>
          <a:p>
            <a:r>
              <a:rPr lang="en-US" sz="2000" dirty="0">
                <a:effectLst/>
              </a:rPr>
              <a:t> Rules prescribed under S 41. </a:t>
            </a:r>
          </a:p>
          <a:p>
            <a:r>
              <a:rPr lang="en-US" sz="2000" dirty="0">
                <a:effectLst/>
              </a:rPr>
              <a:t>Rule 51A deals with Fragile Roofs.</a:t>
            </a:r>
          </a:p>
          <a:p>
            <a:r>
              <a:rPr lang="en-US" sz="2000" dirty="0">
                <a:effectLst/>
              </a:rPr>
              <a:t>Rule 52 deals with Stacking and storing of materials etc.</a:t>
            </a:r>
          </a:p>
          <a:p>
            <a:r>
              <a:rPr lang="en-US" sz="2000" dirty="0">
                <a:effectLst/>
              </a:rPr>
              <a:t>Rule prescribed under </a:t>
            </a:r>
            <a:r>
              <a:rPr lang="en-US" sz="2000" dirty="0" err="1">
                <a:effectLst/>
              </a:rPr>
              <a:t>ss</a:t>
            </a:r>
            <a:r>
              <a:rPr lang="en-US" sz="2000" dirty="0">
                <a:effectLst/>
              </a:rPr>
              <a:t> (1) of S 22 .</a:t>
            </a:r>
          </a:p>
          <a:p>
            <a:r>
              <a:rPr lang="en-US" sz="2000" dirty="0">
                <a:effectLst/>
              </a:rPr>
              <a:t>Rule 53 deals with Work on or near machinery in motion.</a:t>
            </a:r>
          </a:p>
          <a:p>
            <a:r>
              <a:rPr lang="en-US" sz="2000" dirty="0">
                <a:effectLst/>
              </a:rPr>
              <a:t>Rule prescribed under </a:t>
            </a:r>
            <a:r>
              <a:rPr lang="en-US" sz="2000" dirty="0" err="1">
                <a:effectLst/>
              </a:rPr>
              <a:t>ss</a:t>
            </a:r>
            <a:r>
              <a:rPr lang="en-US" sz="2000" dirty="0">
                <a:effectLst/>
              </a:rPr>
              <a:t> (2) of S 23 .</a:t>
            </a:r>
          </a:p>
          <a:p>
            <a:r>
              <a:rPr lang="en-US" sz="2000" dirty="0">
                <a:effectLst/>
              </a:rPr>
              <a:t>Rule 54A deals with Employment of young persons on dangerous .machines. </a:t>
            </a:r>
          </a:p>
          <a:p>
            <a:r>
              <a:rPr lang="en-US" sz="2000" dirty="0">
                <a:effectLst/>
              </a:rPr>
              <a:t>Rule prescribed under S 29(2)  machines</a:t>
            </a:r>
            <a:r>
              <a:rPr lang="en-US" sz="2000" dirty="0" smtClean="0">
                <a:effectLst/>
              </a:rPr>
              <a:t>, chains, ropes </a:t>
            </a:r>
            <a:r>
              <a:rPr lang="en-US" sz="2000" dirty="0">
                <a:effectLst/>
              </a:rPr>
              <a:t>and lifting tackles.</a:t>
            </a:r>
          </a:p>
          <a:p>
            <a:r>
              <a:rPr lang="en-US" sz="2000" dirty="0">
                <a:effectLst/>
              </a:rPr>
              <a:t>Rule 55 Lifting machines</a:t>
            </a:r>
            <a:r>
              <a:rPr lang="en-US" sz="2000" dirty="0" smtClean="0">
                <a:effectLst/>
              </a:rPr>
              <a:t>, </a:t>
            </a:r>
            <a:r>
              <a:rPr lang="en-US" sz="2000" dirty="0" err="1" smtClean="0">
                <a:effectLst/>
              </a:rPr>
              <a:t>chains,ropes</a:t>
            </a:r>
            <a:r>
              <a:rPr lang="en-US" sz="2000" dirty="0" smtClean="0">
                <a:effectLst/>
              </a:rPr>
              <a:t> </a:t>
            </a:r>
            <a:r>
              <a:rPr lang="en-US" sz="2000" dirty="0">
                <a:effectLst/>
              </a:rPr>
              <a:t>and lifting tackles</a:t>
            </a:r>
            <a:r>
              <a:rPr lang="en-US" sz="2000" dirty="0" smtClean="0">
                <a:effectLst/>
              </a:rPr>
              <a:t>.</a:t>
            </a:r>
            <a:endParaRPr lang="en-US" sz="2000" dirty="0">
              <a:effectLst/>
            </a:endParaRPr>
          </a:p>
        </p:txBody>
      </p:sp>
    </p:spTree>
    <p:extLst>
      <p:ext uri="{BB962C8B-B14F-4D97-AF65-F5344CB8AC3E}">
        <p14:creationId xmlns:p14="http://schemas.microsoft.com/office/powerpoint/2010/main" val="2301153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Safety Acts</a:t>
            </a:r>
            <a:endParaRPr lang="en-US" sz="3200" dirty="0"/>
          </a:p>
        </p:txBody>
      </p:sp>
      <p:sp>
        <p:nvSpPr>
          <p:cNvPr id="3" name="Content Placeholder 2"/>
          <p:cNvSpPr>
            <a:spLocks noGrp="1"/>
          </p:cNvSpPr>
          <p:nvPr>
            <p:ph idx="1"/>
          </p:nvPr>
        </p:nvSpPr>
        <p:spPr/>
        <p:txBody>
          <a:bodyPr/>
          <a:lstStyle/>
          <a:p>
            <a:r>
              <a:rPr lang="en-US" sz="2000" dirty="0">
                <a:effectLst/>
              </a:rPr>
              <a:t>Rule prescribed under R 56 and 56A under </a:t>
            </a:r>
            <a:r>
              <a:rPr lang="en-US" sz="2000" dirty="0" err="1">
                <a:effectLst/>
              </a:rPr>
              <a:t>ss</a:t>
            </a:r>
            <a:r>
              <a:rPr lang="en-US" sz="2000" dirty="0">
                <a:effectLst/>
              </a:rPr>
              <a:t> (2) and (3) of S 31.</a:t>
            </a:r>
          </a:p>
          <a:p>
            <a:r>
              <a:rPr lang="en-US" sz="2000" dirty="0">
                <a:effectLst/>
              </a:rPr>
              <a:t>Rule 56 prescribes rule for Vessel and Plant.</a:t>
            </a:r>
          </a:p>
          <a:p>
            <a:r>
              <a:rPr lang="en-US" sz="2000" dirty="0">
                <a:effectLst/>
              </a:rPr>
              <a:t>Rule 56A prescribes rule for Water-sealed gasholder.</a:t>
            </a:r>
          </a:p>
          <a:p>
            <a:r>
              <a:rPr lang="en-US" sz="2000" dirty="0">
                <a:effectLst/>
              </a:rPr>
              <a:t>Rule prescribed under </a:t>
            </a:r>
            <a:r>
              <a:rPr lang="en-US" sz="2000" dirty="0" err="1">
                <a:effectLst/>
              </a:rPr>
              <a:t>ss</a:t>
            </a:r>
            <a:r>
              <a:rPr lang="en-US" sz="2000" dirty="0">
                <a:effectLst/>
              </a:rPr>
              <a:t> (2) of S 34 </a:t>
            </a:r>
          </a:p>
          <a:p>
            <a:r>
              <a:rPr lang="en-US" sz="2000" dirty="0">
                <a:effectLst/>
              </a:rPr>
              <a:t>Rule 57 prescribes rules for Excessive Weights.</a:t>
            </a:r>
          </a:p>
          <a:p>
            <a:r>
              <a:rPr lang="en-US" sz="2000" dirty="0">
                <a:effectLst/>
              </a:rPr>
              <a:t>Rule 58 prescribes rules for Protection of eyes.</a:t>
            </a:r>
          </a:p>
          <a:p>
            <a:r>
              <a:rPr lang="en-US" sz="2000" dirty="0">
                <a:effectLst/>
              </a:rPr>
              <a:t>Rule prescribed under </a:t>
            </a:r>
            <a:r>
              <a:rPr lang="en-US" sz="2000" dirty="0" err="1">
                <a:effectLst/>
              </a:rPr>
              <a:t>ss</a:t>
            </a:r>
            <a:r>
              <a:rPr lang="en-US" sz="2000" dirty="0">
                <a:effectLst/>
              </a:rPr>
              <a:t> (6) of S 36</a:t>
            </a:r>
          </a:p>
          <a:p>
            <a:r>
              <a:rPr lang="en-US" sz="2000" dirty="0">
                <a:effectLst/>
              </a:rPr>
              <a:t>Rule 59 prescribes rules for Minimum </a:t>
            </a:r>
            <a:r>
              <a:rPr lang="en-US" sz="2000" dirty="0" err="1">
                <a:effectLst/>
              </a:rPr>
              <a:t>demensions</a:t>
            </a:r>
            <a:r>
              <a:rPr lang="en-US" sz="2000" dirty="0">
                <a:effectLst/>
              </a:rPr>
              <a:t> of manholes.</a:t>
            </a:r>
          </a:p>
          <a:p>
            <a:r>
              <a:rPr lang="en-US" sz="2000" dirty="0">
                <a:effectLst/>
              </a:rPr>
              <a:t>Rule prescribed under </a:t>
            </a:r>
            <a:r>
              <a:rPr lang="en-US" sz="2000" dirty="0" err="1">
                <a:effectLst/>
              </a:rPr>
              <a:t>ss</a:t>
            </a:r>
            <a:r>
              <a:rPr lang="en-US" sz="2000" dirty="0">
                <a:effectLst/>
              </a:rPr>
              <a:t> (5) of S 37 .</a:t>
            </a:r>
          </a:p>
          <a:p>
            <a:r>
              <a:rPr lang="en-US" sz="2000" dirty="0">
                <a:effectLst/>
              </a:rPr>
              <a:t>R 60 prescribes exemptions.</a:t>
            </a:r>
          </a:p>
          <a:p>
            <a:r>
              <a:rPr lang="en-US" sz="2000" dirty="0">
                <a:effectLst/>
              </a:rPr>
              <a:t>Rules prescribed under </a:t>
            </a:r>
            <a:r>
              <a:rPr lang="en-US" sz="2000" dirty="0" err="1">
                <a:effectLst/>
              </a:rPr>
              <a:t>ss</a:t>
            </a:r>
            <a:r>
              <a:rPr lang="en-US" sz="2000" dirty="0">
                <a:effectLst/>
              </a:rPr>
              <a:t> (3) of </a:t>
            </a:r>
            <a:r>
              <a:rPr lang="en-US" sz="2000" dirty="0" err="1">
                <a:effectLst/>
              </a:rPr>
              <a:t>Ss</a:t>
            </a:r>
            <a:r>
              <a:rPr lang="en-US" sz="2000" dirty="0">
                <a:effectLst/>
              </a:rPr>
              <a:t> 38 and 41.</a:t>
            </a:r>
          </a:p>
          <a:p>
            <a:r>
              <a:rPr lang="en-US" sz="2000" dirty="0">
                <a:effectLst/>
              </a:rPr>
              <a:t>Rule 61 prescribes for fire</a:t>
            </a:r>
            <a:r>
              <a:rPr lang="en-US" sz="2000" dirty="0" smtClean="0">
                <a:effectLst/>
              </a:rPr>
              <a:t>.</a:t>
            </a:r>
            <a:endParaRPr lang="en-US" sz="2000" dirty="0">
              <a:effectLst/>
            </a:endParaRPr>
          </a:p>
        </p:txBody>
      </p:sp>
    </p:spTree>
    <p:extLst>
      <p:ext uri="{BB962C8B-B14F-4D97-AF65-F5344CB8AC3E}">
        <p14:creationId xmlns:p14="http://schemas.microsoft.com/office/powerpoint/2010/main" val="1049279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Cliff</Template>
  <TotalTime>550</TotalTime>
  <Words>3832</Words>
  <Application>Microsoft Office PowerPoint</Application>
  <PresentationFormat>On-screen Show (4:3)</PresentationFormat>
  <Paragraphs>240</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Cliff</vt:lpstr>
      <vt:lpstr>SAFETY ACTS – Indian &amp; International       perspective  </vt:lpstr>
      <vt:lpstr>Safety Acts Safety, occupational safety &amp; Indian laws </vt:lpstr>
      <vt:lpstr>Safety  Acts</vt:lpstr>
      <vt:lpstr>Safety Acts</vt:lpstr>
      <vt:lpstr> Safety Acts SAFETY AND THE FACTORIES ACT,1948 </vt:lpstr>
      <vt:lpstr>  Safety Acts  </vt:lpstr>
      <vt:lpstr>Safety Acts</vt:lpstr>
      <vt:lpstr> Safety Acts</vt:lpstr>
      <vt:lpstr>Safety Acts</vt:lpstr>
      <vt:lpstr>Safety Acts</vt:lpstr>
      <vt:lpstr>Safety Acts</vt:lpstr>
      <vt:lpstr>Safety Acts</vt:lpstr>
      <vt:lpstr>Safety Acts</vt:lpstr>
      <vt:lpstr>Safety Acts</vt:lpstr>
      <vt:lpstr>Safety Acts</vt:lpstr>
      <vt:lpstr> Safety Acts  Indian Environmental Legislations  </vt:lpstr>
      <vt:lpstr>Safety Acts</vt:lpstr>
      <vt:lpstr>Safety Acts</vt:lpstr>
      <vt:lpstr>Safety Acts</vt:lpstr>
      <vt:lpstr>Safety Acts</vt:lpstr>
      <vt:lpstr>Safety Acts</vt:lpstr>
      <vt:lpstr>Safety Acts</vt:lpstr>
      <vt:lpstr>Safety Acts </vt:lpstr>
      <vt:lpstr>Safety Acts</vt:lpstr>
      <vt:lpstr>Safety Acts</vt:lpstr>
      <vt:lpstr>Safety Acts</vt:lpstr>
      <vt:lpstr>Safety Acts</vt:lpstr>
      <vt:lpstr>Safety Acts</vt:lpstr>
      <vt:lpstr>Safety Acts</vt:lpstr>
      <vt:lpstr>Safety Acts</vt:lpstr>
      <vt:lpstr>Safety Acts Food and Safety </vt:lpstr>
      <vt:lpstr>International Legal framework UK &amp; Other country laws</vt:lpstr>
      <vt:lpstr>Safety Acts US Law</vt:lpstr>
      <vt:lpstr>Conclusion </vt:lpstr>
    </vt:vector>
  </TitlesOfParts>
  <Company>ABCD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ACTS  by Saibal C Pal</dc:title>
  <dc:creator>SAIBAL</dc:creator>
  <cp:lastModifiedBy>Sandeep Kanoi</cp:lastModifiedBy>
  <cp:revision>46</cp:revision>
  <cp:lastPrinted>2015-01-27T03:35:46Z</cp:lastPrinted>
  <dcterms:created xsi:type="dcterms:W3CDTF">2014-07-19T04:33:20Z</dcterms:created>
  <dcterms:modified xsi:type="dcterms:W3CDTF">2015-01-27T04:23:27Z</dcterms:modified>
</cp:coreProperties>
</file>