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316" r:id="rId3"/>
    <p:sldId id="293" r:id="rId4"/>
    <p:sldId id="294" r:id="rId5"/>
    <p:sldId id="318" r:id="rId6"/>
    <p:sldId id="287" r:id="rId7"/>
    <p:sldId id="319" r:id="rId8"/>
    <p:sldId id="312" r:id="rId9"/>
    <p:sldId id="305" r:id="rId10"/>
    <p:sldId id="306" r:id="rId11"/>
    <p:sldId id="317" r:id="rId12"/>
    <p:sldId id="307" r:id="rId13"/>
    <p:sldId id="314" r:id="rId14"/>
    <p:sldId id="320" r:id="rId15"/>
    <p:sldId id="32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sKTdQSRxhOeKKByy3XDS1Q==" hashData="zvrNDh/x82GEwPKwYrVsuPPSB/3gtQeykMMZisFX9eQyb3FUryGSfYWsn6aZWFRuFNpLiFj1/0xjXy5qZ1RZdg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FFFF66"/>
    <a:srgbClr val="33CC33"/>
    <a:srgbClr val="CCFFCC"/>
    <a:srgbClr val="EC7614"/>
    <a:srgbClr val="00FFCC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868" autoAdjust="0"/>
    <p:restoredTop sz="94660"/>
  </p:normalViewPr>
  <p:slideViewPr>
    <p:cSldViewPr snapToGrid="0">
      <p:cViewPr>
        <p:scale>
          <a:sx n="88" d="100"/>
          <a:sy n="88" d="100"/>
        </p:scale>
        <p:origin x="365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8C20AA-7DE1-4DC8-827F-4AA6A868BF3A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CB98ACB-0CC1-408A-8AF2-E3A86FF6BBC4}">
      <dgm:prSet phldrT="[Text]"/>
      <dgm:spPr>
        <a:ln>
          <a:solidFill>
            <a:schemeClr val="tx1"/>
          </a:solidFill>
        </a:ln>
      </dgm:spPr>
      <dgm:t>
        <a:bodyPr/>
        <a:lstStyle/>
        <a:p>
          <a:endParaRPr lang="en-IN" b="1" dirty="0" smtClean="0">
            <a:solidFill>
              <a:srgbClr val="C00000"/>
            </a:solidFill>
          </a:endParaRPr>
        </a:p>
        <a:p>
          <a:endParaRPr lang="en-IN" b="1" dirty="0" smtClean="0">
            <a:solidFill>
              <a:srgbClr val="C00000"/>
            </a:solidFill>
          </a:endParaRPr>
        </a:p>
        <a:p>
          <a:r>
            <a:rPr lang="en-IN" b="1" dirty="0" smtClean="0">
              <a:solidFill>
                <a:srgbClr val="C00000"/>
              </a:solidFill>
            </a:rPr>
            <a:t>AFTER </a:t>
          </a:r>
        </a:p>
        <a:p>
          <a:endParaRPr lang="en-IN" b="1" dirty="0" smtClean="0">
            <a:solidFill>
              <a:srgbClr val="C00000"/>
            </a:solidFill>
          </a:endParaRPr>
        </a:p>
        <a:p>
          <a:r>
            <a:rPr lang="en-IN" b="1" dirty="0" smtClean="0">
              <a:solidFill>
                <a:srgbClr val="C00000"/>
              </a:solidFill>
            </a:rPr>
            <a:t>ISSUANCE </a:t>
          </a:r>
        </a:p>
        <a:p>
          <a:endParaRPr lang="en-IN" b="1" dirty="0" smtClean="0">
            <a:solidFill>
              <a:srgbClr val="C00000"/>
            </a:solidFill>
          </a:endParaRPr>
        </a:p>
        <a:p>
          <a:r>
            <a:rPr lang="en-IN" b="1" dirty="0" smtClean="0">
              <a:solidFill>
                <a:srgbClr val="C00000"/>
              </a:solidFill>
            </a:rPr>
            <a:t>OF </a:t>
          </a:r>
        </a:p>
        <a:p>
          <a:endParaRPr lang="en-IN" b="1" dirty="0" smtClean="0">
            <a:solidFill>
              <a:srgbClr val="C00000"/>
            </a:solidFill>
          </a:endParaRPr>
        </a:p>
        <a:p>
          <a:r>
            <a:rPr lang="en-IN" b="1" dirty="0" smtClean="0">
              <a:solidFill>
                <a:srgbClr val="C00000"/>
              </a:solidFill>
            </a:rPr>
            <a:t>DISCHARGE</a:t>
          </a:r>
        </a:p>
        <a:p>
          <a:r>
            <a:rPr lang="en-IN" b="1" dirty="0" smtClean="0">
              <a:solidFill>
                <a:srgbClr val="C00000"/>
              </a:solidFill>
            </a:rPr>
            <a:t> </a:t>
          </a:r>
        </a:p>
        <a:p>
          <a:r>
            <a:rPr lang="en-IN" b="1" dirty="0" smtClean="0">
              <a:solidFill>
                <a:srgbClr val="C00000"/>
              </a:solidFill>
            </a:rPr>
            <a:t>CERTIFICATE</a:t>
          </a:r>
          <a:endParaRPr lang="en-US" dirty="0"/>
        </a:p>
      </dgm:t>
    </dgm:pt>
    <dgm:pt modelId="{CFA41FE6-02A2-4F09-BB3B-C3678F15E72E}" type="parTrans" cxnId="{38B8B00D-0095-4D9B-8846-A90E39DB51C5}">
      <dgm:prSet/>
      <dgm:spPr/>
      <dgm:t>
        <a:bodyPr/>
        <a:lstStyle/>
        <a:p>
          <a:endParaRPr lang="en-US"/>
        </a:p>
      </dgm:t>
    </dgm:pt>
    <dgm:pt modelId="{A95F2E94-4BB6-4748-BC15-ACA80D28CE39}" type="sibTrans" cxnId="{38B8B00D-0095-4D9B-8846-A90E39DB51C5}">
      <dgm:prSet/>
      <dgm:spPr/>
      <dgm:t>
        <a:bodyPr/>
        <a:lstStyle/>
        <a:p>
          <a:endParaRPr lang="en-US"/>
        </a:p>
      </dgm:t>
    </dgm:pt>
    <dgm:pt modelId="{E21CEBEB-59FE-4444-9F0C-BC6B4772D459}">
      <dgm:prSet phldrT="[Text]"/>
      <dgm:spPr/>
      <dgm:t>
        <a:bodyPr/>
        <a:lstStyle/>
        <a:p>
          <a:pPr algn="just">
            <a:lnSpc>
              <a:spcPct val="150000"/>
            </a:lnSpc>
          </a:pPr>
          <a:r>
            <a:rPr lang="en-US" dirty="0" smtClean="0">
              <a:latin typeface="Rockwell Condensed" pitchFamily="18" charset="0"/>
              <a:ea typeface="Arial" panose="020B0604020202020204" pitchFamily="34" charset="0"/>
            </a:rPr>
            <a:t>a) </a:t>
          </a:r>
          <a:r>
            <a:rPr lang="en-US" dirty="0" smtClean="0">
              <a:solidFill>
                <a:srgbClr val="006600"/>
              </a:solidFill>
              <a:latin typeface="Rockwell Condensed" pitchFamily="18" charset="0"/>
              <a:ea typeface="Arial" panose="020B0604020202020204" pitchFamily="34" charset="0"/>
            </a:rPr>
            <a:t>Not </a:t>
          </a:r>
          <a:r>
            <a:rPr lang="en-US" dirty="0" smtClean="0">
              <a:solidFill>
                <a:srgbClr val="006600"/>
              </a:solidFill>
              <a:latin typeface="Rockwell Condensed" pitchFamily="18" charset="0"/>
              <a:ea typeface="Arial" panose="020B0604020202020204" pitchFamily="34" charset="0"/>
            </a:rPr>
            <a:t>be</a:t>
          </a:r>
          <a:r>
            <a:rPr lang="en-US" spc="-5" dirty="0" smtClean="0">
              <a:solidFill>
                <a:srgbClr val="006600"/>
              </a:solidFill>
              <a:latin typeface="Rockwell Condensed" pitchFamily="18" charset="0"/>
              <a:ea typeface="Arial" panose="020B0604020202020204" pitchFamily="34" charset="0"/>
            </a:rPr>
            <a:t> </a:t>
          </a:r>
          <a:r>
            <a:rPr lang="en-US" dirty="0" smtClean="0">
              <a:solidFill>
                <a:srgbClr val="006600"/>
              </a:solidFill>
              <a:latin typeface="Rockwell Condensed" pitchFamily="18" charset="0"/>
              <a:ea typeface="Arial" panose="020B0604020202020204" pitchFamily="34" charset="0"/>
            </a:rPr>
            <a:t>liable</a:t>
          </a:r>
          <a:r>
            <a:rPr lang="en-US" spc="15" dirty="0" smtClean="0">
              <a:solidFill>
                <a:srgbClr val="006600"/>
              </a:solidFill>
              <a:latin typeface="Rockwell Condensed" pitchFamily="18" charset="0"/>
              <a:ea typeface="Arial" panose="020B0604020202020204" pitchFamily="34" charset="0"/>
            </a:rPr>
            <a:t> </a:t>
          </a:r>
          <a:r>
            <a:rPr lang="en-US" dirty="0" smtClean="0">
              <a:solidFill>
                <a:srgbClr val="006600"/>
              </a:solidFill>
              <a:latin typeface="Rockwell Condensed" pitchFamily="18" charset="0"/>
              <a:ea typeface="Arial" panose="020B0604020202020204" pitchFamily="34" charset="0"/>
            </a:rPr>
            <a:t>to</a:t>
          </a:r>
          <a:r>
            <a:rPr lang="en-US" spc="-10" dirty="0" smtClean="0">
              <a:solidFill>
                <a:srgbClr val="006600"/>
              </a:solidFill>
              <a:latin typeface="Rockwell Condensed" pitchFamily="18" charset="0"/>
              <a:ea typeface="Arial" panose="020B0604020202020204" pitchFamily="34" charset="0"/>
            </a:rPr>
            <a:t> </a:t>
          </a:r>
          <a:r>
            <a:rPr lang="en-US" dirty="0" smtClean="0">
              <a:solidFill>
                <a:srgbClr val="006600"/>
              </a:solidFill>
              <a:latin typeface="Rockwell Condensed" pitchFamily="18" charset="0"/>
              <a:ea typeface="Arial" panose="020B0604020202020204" pitchFamily="34" charset="0"/>
            </a:rPr>
            <a:t>pay any further</a:t>
          </a:r>
          <a:r>
            <a:rPr lang="en-US" spc="25" dirty="0" smtClean="0">
              <a:solidFill>
                <a:srgbClr val="006600"/>
              </a:solidFill>
              <a:latin typeface="Rockwell Condensed" pitchFamily="18" charset="0"/>
              <a:ea typeface="Arial" panose="020B0604020202020204" pitchFamily="34" charset="0"/>
            </a:rPr>
            <a:t> </a:t>
          </a:r>
          <a:r>
            <a:rPr lang="en-US" dirty="0" smtClean="0">
              <a:solidFill>
                <a:srgbClr val="006600"/>
              </a:solidFill>
              <a:latin typeface="Rockwell Condensed" pitchFamily="18" charset="0"/>
              <a:ea typeface="Arial" panose="020B0604020202020204" pitchFamily="34" charset="0"/>
            </a:rPr>
            <a:t>duty,</a:t>
          </a:r>
          <a:r>
            <a:rPr lang="en-US" spc="10" dirty="0" smtClean="0">
              <a:solidFill>
                <a:srgbClr val="006600"/>
              </a:solidFill>
              <a:latin typeface="Rockwell Condensed" pitchFamily="18" charset="0"/>
              <a:ea typeface="Arial" panose="020B0604020202020204" pitchFamily="34" charset="0"/>
            </a:rPr>
            <a:t> </a:t>
          </a:r>
          <a:r>
            <a:rPr lang="en-US" dirty="0" smtClean="0">
              <a:solidFill>
                <a:srgbClr val="006600"/>
              </a:solidFill>
              <a:latin typeface="Rockwell Condensed" pitchFamily="18" charset="0"/>
              <a:ea typeface="Arial" panose="020B0604020202020204" pitchFamily="34" charset="0"/>
            </a:rPr>
            <a:t>interest,</a:t>
          </a:r>
          <a:r>
            <a:rPr lang="en-US" spc="35" dirty="0" smtClean="0">
              <a:solidFill>
                <a:srgbClr val="006600"/>
              </a:solidFill>
              <a:latin typeface="Rockwell Condensed" pitchFamily="18" charset="0"/>
              <a:ea typeface="Arial" panose="020B0604020202020204" pitchFamily="34" charset="0"/>
            </a:rPr>
            <a:t> </a:t>
          </a:r>
          <a:r>
            <a:rPr lang="en-US" dirty="0" smtClean="0">
              <a:solidFill>
                <a:srgbClr val="006600"/>
              </a:solidFill>
              <a:latin typeface="Rockwell Condensed" pitchFamily="18" charset="0"/>
              <a:ea typeface="Arial" panose="020B0604020202020204" pitchFamily="34" charset="0"/>
            </a:rPr>
            <a:t>or</a:t>
          </a:r>
          <a:r>
            <a:rPr lang="en-US" spc="-10" dirty="0" smtClean="0">
              <a:solidFill>
                <a:srgbClr val="006600"/>
              </a:solidFill>
              <a:latin typeface="Rockwell Condensed" pitchFamily="18" charset="0"/>
              <a:ea typeface="Arial" panose="020B0604020202020204" pitchFamily="34" charset="0"/>
            </a:rPr>
            <a:t> </a:t>
          </a:r>
          <a:r>
            <a:rPr lang="en-US" dirty="0" smtClean="0">
              <a:solidFill>
                <a:srgbClr val="006600"/>
              </a:solidFill>
              <a:latin typeface="Rockwell Condensed" pitchFamily="18" charset="0"/>
              <a:ea typeface="Arial" panose="020B0604020202020204" pitchFamily="34" charset="0"/>
            </a:rPr>
            <a:t>penalty</a:t>
          </a:r>
          <a:r>
            <a:rPr lang="en-US" spc="30" dirty="0" smtClean="0">
              <a:solidFill>
                <a:srgbClr val="006600"/>
              </a:solidFill>
              <a:latin typeface="Rockwell Condensed" pitchFamily="18" charset="0"/>
              <a:ea typeface="Arial" panose="020B0604020202020204" pitchFamily="34" charset="0"/>
            </a:rPr>
            <a:t> </a:t>
          </a:r>
          <a:r>
            <a:rPr lang="en-US" dirty="0" smtClean="0">
              <a:latin typeface="Rockwell Condensed" pitchFamily="18" charset="0"/>
              <a:ea typeface="Arial" panose="020B0604020202020204" pitchFamily="34" charset="0"/>
            </a:rPr>
            <a:t>with</a:t>
          </a:r>
          <a:r>
            <a:rPr lang="en-US" spc="5" dirty="0" smtClean="0">
              <a:latin typeface="Rockwell Condensed" pitchFamily="18" charset="0"/>
              <a:ea typeface="Arial" panose="020B0604020202020204" pitchFamily="34" charset="0"/>
            </a:rPr>
            <a:t> </a:t>
          </a:r>
          <a:r>
            <a:rPr lang="en-US" spc="5" dirty="0" smtClean="0">
              <a:latin typeface="Rockwell Condensed" pitchFamily="18" charset="0"/>
              <a:ea typeface="Arial" panose="020B0604020202020204" pitchFamily="34" charset="0"/>
            </a:rPr>
            <a:t>    </a:t>
          </a:r>
        </a:p>
        <a:p>
          <a:pPr algn="just">
            <a:lnSpc>
              <a:spcPct val="150000"/>
            </a:lnSpc>
          </a:pPr>
          <a:r>
            <a:rPr lang="en-US" spc="5" dirty="0" smtClean="0">
              <a:latin typeface="Rockwell Condensed" pitchFamily="18" charset="0"/>
              <a:ea typeface="Arial" panose="020B0604020202020204" pitchFamily="34" charset="0"/>
            </a:rPr>
            <a:t>   </a:t>
          </a:r>
          <a:r>
            <a:rPr lang="en-US" dirty="0" smtClean="0">
              <a:latin typeface="Rockwell Condensed" pitchFamily="18" charset="0"/>
              <a:ea typeface="Arial" panose="020B0604020202020204" pitchFamily="34" charset="0"/>
            </a:rPr>
            <a:t>respect</a:t>
          </a:r>
          <a:r>
            <a:rPr lang="en-US" spc="30" dirty="0" smtClean="0">
              <a:latin typeface="Rockwell Condensed" pitchFamily="18" charset="0"/>
              <a:ea typeface="Arial" panose="020B0604020202020204" pitchFamily="34" charset="0"/>
            </a:rPr>
            <a:t> </a:t>
          </a:r>
          <a:r>
            <a:rPr lang="en-US" dirty="0" smtClean="0">
              <a:latin typeface="Rockwell Condensed" pitchFamily="18" charset="0"/>
              <a:ea typeface="Arial" panose="020B0604020202020204" pitchFamily="34" charset="0"/>
            </a:rPr>
            <a:t>to</a:t>
          </a:r>
          <a:r>
            <a:rPr lang="en-US" spc="-10" dirty="0" smtClean="0">
              <a:latin typeface="Rockwell Condensed" pitchFamily="18" charset="0"/>
              <a:ea typeface="Arial" panose="020B0604020202020204" pitchFamily="34" charset="0"/>
            </a:rPr>
            <a:t> </a:t>
          </a:r>
          <a:r>
            <a:rPr lang="en-US" dirty="0" smtClean="0">
              <a:latin typeface="Rockwell Condensed" pitchFamily="18" charset="0"/>
              <a:ea typeface="Arial" panose="020B0604020202020204" pitchFamily="34" charset="0"/>
            </a:rPr>
            <a:t>the matter and the time period </a:t>
          </a:r>
          <a:r>
            <a:rPr lang="en-US" dirty="0" smtClean="0">
              <a:latin typeface="Rockwell Condensed" pitchFamily="18" charset="0"/>
              <a:ea typeface="Arial" panose="020B0604020202020204" pitchFamily="34" charset="0"/>
            </a:rPr>
            <a:t>covered.</a:t>
          </a:r>
          <a:endParaRPr lang="en-US" dirty="0">
            <a:latin typeface="Rockwell Condensed" pitchFamily="18" charset="0"/>
          </a:endParaRPr>
        </a:p>
      </dgm:t>
    </dgm:pt>
    <dgm:pt modelId="{3C8B0606-F89A-4D1D-9A83-D16AF741E9D5}" type="parTrans" cxnId="{1B0D7C33-D071-41E3-828C-CBE99C44A7A3}">
      <dgm:prSet/>
      <dgm:spPr/>
      <dgm:t>
        <a:bodyPr/>
        <a:lstStyle/>
        <a:p>
          <a:endParaRPr lang="en-US"/>
        </a:p>
      </dgm:t>
    </dgm:pt>
    <dgm:pt modelId="{03AB488E-C20C-4D02-A186-AC27236F6E17}" type="sibTrans" cxnId="{1B0D7C33-D071-41E3-828C-CBE99C44A7A3}">
      <dgm:prSet/>
      <dgm:spPr/>
      <dgm:t>
        <a:bodyPr/>
        <a:lstStyle/>
        <a:p>
          <a:endParaRPr lang="en-US"/>
        </a:p>
      </dgm:t>
    </dgm:pt>
    <dgm:pt modelId="{0A8F29A7-DDF1-4981-AF22-21204DAB74CA}">
      <dgm:prSet/>
      <dgm:spPr/>
      <dgm:t>
        <a:bodyPr/>
        <a:lstStyle/>
        <a:p>
          <a:pPr algn="l">
            <a:lnSpc>
              <a:spcPct val="150000"/>
            </a:lnSpc>
          </a:pPr>
          <a:r>
            <a:rPr lang="en-US" dirty="0" smtClean="0">
              <a:latin typeface="Rockwell Condensed" pitchFamily="18" charset="0"/>
              <a:ea typeface="Arial" panose="020B0604020202020204" pitchFamily="34" charset="0"/>
            </a:rPr>
            <a:t>b) </a:t>
          </a:r>
          <a:r>
            <a:rPr lang="en-US" dirty="0" smtClean="0">
              <a:solidFill>
                <a:srgbClr val="006600"/>
              </a:solidFill>
              <a:latin typeface="Rockwell Condensed" pitchFamily="18" charset="0"/>
              <a:ea typeface="Arial" panose="020B0604020202020204" pitchFamily="34" charset="0"/>
            </a:rPr>
            <a:t>Not</a:t>
          </a:r>
          <a:r>
            <a:rPr lang="en-US" spc="-15" dirty="0" smtClean="0">
              <a:solidFill>
                <a:srgbClr val="006600"/>
              </a:solidFill>
              <a:latin typeface="Rockwell Condensed" pitchFamily="18" charset="0"/>
              <a:ea typeface="Arial" panose="020B0604020202020204" pitchFamily="34" charset="0"/>
            </a:rPr>
            <a:t> </a:t>
          </a:r>
          <a:r>
            <a:rPr lang="en-US" dirty="0" smtClean="0">
              <a:solidFill>
                <a:srgbClr val="006600"/>
              </a:solidFill>
              <a:latin typeface="Rockwell Condensed" pitchFamily="18" charset="0"/>
              <a:ea typeface="Arial" panose="020B0604020202020204" pitchFamily="34" charset="0"/>
            </a:rPr>
            <a:t>be</a:t>
          </a:r>
          <a:r>
            <a:rPr lang="en-US" spc="-20" dirty="0" smtClean="0">
              <a:solidFill>
                <a:srgbClr val="006600"/>
              </a:solidFill>
              <a:latin typeface="Rockwell Condensed" pitchFamily="18" charset="0"/>
              <a:ea typeface="Arial" panose="020B0604020202020204" pitchFamily="34" charset="0"/>
            </a:rPr>
            <a:t> </a:t>
          </a:r>
          <a:r>
            <a:rPr lang="en-US" dirty="0" smtClean="0">
              <a:solidFill>
                <a:srgbClr val="006600"/>
              </a:solidFill>
              <a:latin typeface="Rockwell Condensed" pitchFamily="18" charset="0"/>
              <a:ea typeface="Arial" panose="020B0604020202020204" pitchFamily="34" charset="0"/>
            </a:rPr>
            <a:t>liable to</a:t>
          </a:r>
          <a:r>
            <a:rPr lang="en-US" spc="-25" dirty="0" smtClean="0">
              <a:solidFill>
                <a:srgbClr val="006600"/>
              </a:solidFill>
              <a:latin typeface="Rockwell Condensed" pitchFamily="18" charset="0"/>
              <a:ea typeface="Arial" panose="020B0604020202020204" pitchFamily="34" charset="0"/>
            </a:rPr>
            <a:t> </a:t>
          </a:r>
          <a:r>
            <a:rPr lang="en-US" dirty="0" smtClean="0">
              <a:solidFill>
                <a:srgbClr val="006600"/>
              </a:solidFill>
              <a:latin typeface="Rockwell Condensed" pitchFamily="18" charset="0"/>
              <a:ea typeface="Arial" panose="020B0604020202020204" pitchFamily="34" charset="0"/>
            </a:rPr>
            <a:t>be</a:t>
          </a:r>
          <a:r>
            <a:rPr lang="en-US" spc="-20" dirty="0" smtClean="0">
              <a:solidFill>
                <a:srgbClr val="006600"/>
              </a:solidFill>
              <a:latin typeface="Rockwell Condensed" pitchFamily="18" charset="0"/>
              <a:ea typeface="Arial" panose="020B0604020202020204" pitchFamily="34" charset="0"/>
            </a:rPr>
            <a:t> </a:t>
          </a:r>
          <a:r>
            <a:rPr lang="en-US" dirty="0" smtClean="0">
              <a:solidFill>
                <a:srgbClr val="006600"/>
              </a:solidFill>
              <a:latin typeface="Rockwell Condensed" pitchFamily="18" charset="0"/>
              <a:ea typeface="Arial" panose="020B0604020202020204" pitchFamily="34" charset="0"/>
            </a:rPr>
            <a:t>prosecuted</a:t>
          </a:r>
          <a:r>
            <a:rPr lang="en-US" spc="45" dirty="0" smtClean="0">
              <a:latin typeface="Rockwell Condensed" pitchFamily="18" charset="0"/>
              <a:ea typeface="Arial" panose="020B0604020202020204" pitchFamily="34" charset="0"/>
            </a:rPr>
            <a:t> </a:t>
          </a:r>
          <a:r>
            <a:rPr lang="en-US" dirty="0" smtClean="0">
              <a:latin typeface="Rockwell Condensed" pitchFamily="18" charset="0"/>
              <a:ea typeface="Arial" panose="020B0604020202020204" pitchFamily="34" charset="0"/>
            </a:rPr>
            <a:t>under</a:t>
          </a:r>
          <a:r>
            <a:rPr lang="en-US" spc="5" dirty="0" smtClean="0">
              <a:latin typeface="Rockwell Condensed" pitchFamily="18" charset="0"/>
              <a:ea typeface="Arial" panose="020B0604020202020204" pitchFamily="34" charset="0"/>
            </a:rPr>
            <a:t> </a:t>
          </a:r>
          <a:r>
            <a:rPr lang="en-US" dirty="0" smtClean="0">
              <a:latin typeface="Rockwell Condensed" pitchFamily="18" charset="0"/>
              <a:ea typeface="Arial" panose="020B0604020202020204" pitchFamily="34" charset="0"/>
            </a:rPr>
            <a:t>the</a:t>
          </a:r>
          <a:r>
            <a:rPr lang="en-US" spc="-15" dirty="0" smtClean="0">
              <a:latin typeface="Rockwell Condensed" pitchFamily="18" charset="0"/>
              <a:ea typeface="Arial" panose="020B0604020202020204" pitchFamily="34" charset="0"/>
            </a:rPr>
            <a:t> </a:t>
          </a:r>
          <a:r>
            <a:rPr lang="en-US" spc="-15" dirty="0" smtClean="0">
              <a:latin typeface="Rockwell Condensed" pitchFamily="18" charset="0"/>
              <a:ea typeface="Arial" panose="020B0604020202020204" pitchFamily="34" charset="0"/>
            </a:rPr>
            <a:t>I</a:t>
          </a:r>
          <a:r>
            <a:rPr lang="en-US" dirty="0" smtClean="0">
              <a:latin typeface="Rockwell Condensed" pitchFamily="18" charset="0"/>
              <a:ea typeface="Arial" panose="020B0604020202020204" pitchFamily="34" charset="0"/>
            </a:rPr>
            <a:t>ndirect</a:t>
          </a:r>
          <a:r>
            <a:rPr lang="en-US" spc="15" dirty="0" smtClean="0">
              <a:latin typeface="Rockwell Condensed" pitchFamily="18" charset="0"/>
              <a:ea typeface="Arial" panose="020B0604020202020204" pitchFamily="34" charset="0"/>
            </a:rPr>
            <a:t> T</a:t>
          </a:r>
          <a:r>
            <a:rPr lang="en-US" dirty="0" smtClean="0">
              <a:latin typeface="Rockwell Condensed" pitchFamily="18" charset="0"/>
              <a:ea typeface="Arial" panose="020B0604020202020204" pitchFamily="34" charset="0"/>
            </a:rPr>
            <a:t>ax</a:t>
          </a:r>
          <a:r>
            <a:rPr lang="en-US" spc="-15" dirty="0" smtClean="0">
              <a:latin typeface="Rockwell Condensed" pitchFamily="18" charset="0"/>
              <a:ea typeface="Arial" panose="020B0604020202020204" pitchFamily="34" charset="0"/>
            </a:rPr>
            <a:t> </a:t>
          </a:r>
          <a:r>
            <a:rPr lang="en-US" dirty="0" smtClean="0">
              <a:latin typeface="Rockwell Condensed" pitchFamily="18" charset="0"/>
              <a:ea typeface="Arial" panose="020B0604020202020204" pitchFamily="34" charset="0"/>
            </a:rPr>
            <a:t>enactment.</a:t>
          </a:r>
          <a:endParaRPr lang="en-US" dirty="0">
            <a:latin typeface="Rockwell Condensed" pitchFamily="18" charset="0"/>
            <a:ea typeface="Arial" panose="020B0604020202020204" pitchFamily="34" charset="0"/>
          </a:endParaRPr>
        </a:p>
      </dgm:t>
    </dgm:pt>
    <dgm:pt modelId="{A44911C6-AE10-4B08-A80F-3A6BCA7ED40C}" type="parTrans" cxnId="{327555A1-0F7B-49B0-82CF-8F3A699C903A}">
      <dgm:prSet/>
      <dgm:spPr/>
      <dgm:t>
        <a:bodyPr/>
        <a:lstStyle/>
        <a:p>
          <a:endParaRPr lang="en-US"/>
        </a:p>
      </dgm:t>
    </dgm:pt>
    <dgm:pt modelId="{20757E0F-0156-4E5A-9AC8-57ED2C0648EC}" type="sibTrans" cxnId="{327555A1-0F7B-49B0-82CF-8F3A699C903A}">
      <dgm:prSet/>
      <dgm:spPr/>
      <dgm:t>
        <a:bodyPr/>
        <a:lstStyle/>
        <a:p>
          <a:endParaRPr lang="en-US"/>
        </a:p>
      </dgm:t>
    </dgm:pt>
    <dgm:pt modelId="{4111FDA9-9F88-49B9-BFB5-86967B2C2A4B}">
      <dgm:prSet/>
      <dgm:spPr/>
      <dgm:t>
        <a:bodyPr/>
        <a:lstStyle/>
        <a:p>
          <a:pPr>
            <a:lnSpc>
              <a:spcPct val="150000"/>
            </a:lnSpc>
          </a:pPr>
          <a:r>
            <a:rPr lang="en-US" i="0" spc="20" dirty="0" smtClean="0">
              <a:latin typeface="Rockwell Condensed" pitchFamily="18" charset="0"/>
              <a:ea typeface="Arial" panose="020B0604020202020204" pitchFamily="34" charset="0"/>
              <a:cs typeface="Arial" panose="020B0604020202020204" pitchFamily="34" charset="0"/>
            </a:rPr>
            <a:t>c</a:t>
          </a:r>
          <a:r>
            <a:rPr lang="en-US" dirty="0" smtClean="0">
              <a:latin typeface="Rockwell Condensed" pitchFamily="18" charset="0"/>
              <a:ea typeface="Arial" panose="020B0604020202020204" pitchFamily="34" charset="0"/>
              <a:cs typeface="Arial" panose="020B0604020202020204" pitchFamily="34" charset="0"/>
            </a:rPr>
            <a:t>)</a:t>
          </a:r>
          <a:r>
            <a:rPr lang="en-US" spc="140" dirty="0" smtClean="0">
              <a:latin typeface="Rockwell Condensed" pitchFamily="18" charset="0"/>
              <a:ea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pc="140" dirty="0" smtClean="0">
              <a:latin typeface="Rockwell Condensed" pitchFamily="18" charset="0"/>
              <a:ea typeface="Arial" panose="020B0604020202020204" pitchFamily="34" charset="0"/>
              <a:cs typeface="Arial" panose="020B0604020202020204" pitchFamily="34" charset="0"/>
            </a:rPr>
            <a:t>S</a:t>
          </a:r>
          <a:r>
            <a:rPr lang="en-US" spc="5" dirty="0" smtClean="0">
              <a:latin typeface="Rockwell Condensed" pitchFamily="18" charset="0"/>
              <a:ea typeface="Arial" panose="020B0604020202020204" pitchFamily="34" charset="0"/>
              <a:cs typeface="Arial" panose="020B0604020202020204" pitchFamily="34" charset="0"/>
            </a:rPr>
            <a:t>hal</a:t>
          </a:r>
          <a:r>
            <a:rPr lang="en-US" dirty="0" smtClean="0">
              <a:latin typeface="Rockwell Condensed" pitchFamily="18" charset="0"/>
              <a:ea typeface="Arial" panose="020B0604020202020204" pitchFamily="34" charset="0"/>
              <a:cs typeface="Arial" panose="020B0604020202020204" pitchFamily="34" charset="0"/>
            </a:rPr>
            <a:t>l</a:t>
          </a:r>
          <a:r>
            <a:rPr lang="en-US" spc="170" dirty="0" smtClean="0">
              <a:latin typeface="Rockwell Condensed" pitchFamily="18" charset="0"/>
              <a:ea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pc="170" dirty="0" smtClean="0">
              <a:solidFill>
                <a:srgbClr val="006600"/>
              </a:solidFill>
              <a:latin typeface="Rockwell Condensed" pitchFamily="18" charset="0"/>
              <a:ea typeface="Arial" panose="020B0604020202020204" pitchFamily="34" charset="0"/>
              <a:cs typeface="Arial" panose="020B0604020202020204" pitchFamily="34" charset="0"/>
            </a:rPr>
            <a:t>not </a:t>
          </a:r>
          <a:r>
            <a:rPr lang="en-US" spc="5" dirty="0" smtClean="0">
              <a:solidFill>
                <a:srgbClr val="006600"/>
              </a:solidFill>
              <a:latin typeface="Rockwell Condensed" pitchFamily="18" charset="0"/>
              <a:ea typeface="Arial" panose="020B0604020202020204" pitchFamily="34" charset="0"/>
              <a:cs typeface="Arial" panose="020B0604020202020204" pitchFamily="34" charset="0"/>
            </a:rPr>
            <a:t>b</a:t>
          </a:r>
          <a:r>
            <a:rPr lang="en-US" dirty="0" smtClean="0">
              <a:solidFill>
                <a:srgbClr val="006600"/>
              </a:solidFill>
              <a:latin typeface="Rockwell Condensed" pitchFamily="18" charset="0"/>
              <a:ea typeface="Arial" panose="020B0604020202020204" pitchFamily="34" charset="0"/>
              <a:cs typeface="Arial" panose="020B0604020202020204" pitchFamily="34" charset="0"/>
            </a:rPr>
            <a:t>e</a:t>
          </a:r>
          <a:r>
            <a:rPr lang="en-US" spc="160" dirty="0" smtClean="0">
              <a:solidFill>
                <a:srgbClr val="006600"/>
              </a:solidFill>
              <a:latin typeface="Rockwell Condensed" pitchFamily="18" charset="0"/>
              <a:ea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pc="5" dirty="0" smtClean="0">
              <a:solidFill>
                <a:srgbClr val="006600"/>
              </a:solidFill>
              <a:latin typeface="Rockwell Condensed" pitchFamily="18" charset="0"/>
              <a:ea typeface="Arial" panose="020B0604020202020204" pitchFamily="34" charset="0"/>
              <a:cs typeface="Arial" panose="020B0604020202020204" pitchFamily="34" charset="0"/>
            </a:rPr>
            <a:t>reopene</a:t>
          </a:r>
          <a:r>
            <a:rPr lang="en-US" dirty="0" smtClean="0">
              <a:solidFill>
                <a:srgbClr val="006600"/>
              </a:solidFill>
              <a:latin typeface="Rockwell Condensed" pitchFamily="18" charset="0"/>
              <a:ea typeface="Arial" panose="020B0604020202020204" pitchFamily="34" charset="0"/>
              <a:cs typeface="Arial" panose="020B0604020202020204" pitchFamily="34" charset="0"/>
            </a:rPr>
            <a:t>d</a:t>
          </a:r>
          <a:r>
            <a:rPr lang="en-US" spc="205" dirty="0" smtClean="0">
              <a:latin typeface="Rockwell Condensed" pitchFamily="18" charset="0"/>
              <a:ea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pc="5" dirty="0" smtClean="0">
              <a:latin typeface="Rockwell Condensed" pitchFamily="18" charset="0"/>
              <a:ea typeface="Arial" panose="020B0604020202020204" pitchFamily="34" charset="0"/>
              <a:cs typeface="Arial" panose="020B0604020202020204" pitchFamily="34" charset="0"/>
            </a:rPr>
            <a:t>i</a:t>
          </a:r>
          <a:r>
            <a:rPr lang="en-US" dirty="0" smtClean="0">
              <a:latin typeface="Rockwell Condensed" pitchFamily="18" charset="0"/>
              <a:ea typeface="Arial" panose="020B0604020202020204" pitchFamily="34" charset="0"/>
              <a:cs typeface="Arial" panose="020B0604020202020204" pitchFamily="34" charset="0"/>
            </a:rPr>
            <a:t>n</a:t>
          </a:r>
          <a:r>
            <a:rPr lang="en-US" spc="150" dirty="0" smtClean="0">
              <a:latin typeface="Rockwell Condensed" pitchFamily="18" charset="0"/>
              <a:ea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pc="5" dirty="0" smtClean="0">
              <a:latin typeface="Rockwell Condensed" pitchFamily="18" charset="0"/>
              <a:ea typeface="Arial" panose="020B0604020202020204" pitchFamily="34" charset="0"/>
              <a:cs typeface="Arial" panose="020B0604020202020204" pitchFamily="34" charset="0"/>
            </a:rPr>
            <a:t>an</a:t>
          </a:r>
          <a:r>
            <a:rPr lang="en-US" dirty="0" smtClean="0">
              <a:latin typeface="Rockwell Condensed" pitchFamily="18" charset="0"/>
              <a:ea typeface="Arial" panose="020B0604020202020204" pitchFamily="34" charset="0"/>
              <a:cs typeface="Arial" panose="020B0604020202020204" pitchFamily="34" charset="0"/>
            </a:rPr>
            <a:t>y</a:t>
          </a:r>
          <a:r>
            <a:rPr lang="en-US" spc="165" dirty="0" smtClean="0">
              <a:latin typeface="Rockwell Condensed" pitchFamily="18" charset="0"/>
              <a:ea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pc="5" dirty="0" smtClean="0">
              <a:latin typeface="Rockwell Condensed" pitchFamily="18" charset="0"/>
              <a:ea typeface="Arial" panose="020B0604020202020204" pitchFamily="34" charset="0"/>
              <a:cs typeface="Arial" panose="020B0604020202020204" pitchFamily="34" charset="0"/>
            </a:rPr>
            <a:t>other </a:t>
          </a:r>
          <a:r>
            <a:rPr lang="en-US" dirty="0" smtClean="0">
              <a:latin typeface="Rockwell Condensed" pitchFamily="18" charset="0"/>
              <a:ea typeface="Arial" panose="020B0604020202020204" pitchFamily="34" charset="0"/>
              <a:cs typeface="Arial" panose="020B0604020202020204" pitchFamily="34" charset="0"/>
            </a:rPr>
            <a:t>proceeding</a:t>
          </a:r>
          <a:r>
            <a:rPr lang="en-US" spc="120" dirty="0" smtClean="0">
              <a:latin typeface="Rockwell Condensed" pitchFamily="18" charset="0"/>
              <a:ea typeface="Arial" panose="020B0604020202020204" pitchFamily="34" charset="0"/>
              <a:cs typeface="Arial" panose="020B0604020202020204" pitchFamily="34" charset="0"/>
            </a:rPr>
            <a:t> under the </a:t>
          </a:r>
          <a:endParaRPr lang="en-US" spc="120" dirty="0" smtClean="0">
            <a:latin typeface="Rockwell Condensed" pitchFamily="18" charset="0"/>
            <a:ea typeface="Arial" panose="020B0604020202020204" pitchFamily="34" charset="0"/>
            <a:cs typeface="Arial" panose="020B0604020202020204" pitchFamily="34" charset="0"/>
          </a:endParaRPr>
        </a:p>
        <a:p>
          <a:pPr>
            <a:lnSpc>
              <a:spcPct val="150000"/>
            </a:lnSpc>
          </a:pPr>
          <a:r>
            <a:rPr lang="en-US" spc="120" dirty="0" smtClean="0">
              <a:latin typeface="Rockwell Condensed" pitchFamily="18" charset="0"/>
              <a:ea typeface="Arial" panose="020B0604020202020204" pitchFamily="34" charset="0"/>
              <a:cs typeface="Arial" panose="020B0604020202020204" pitchFamily="34" charset="0"/>
            </a:rPr>
            <a:t>  Indirect </a:t>
          </a:r>
          <a:r>
            <a:rPr lang="en-US" spc="120" dirty="0" smtClean="0">
              <a:latin typeface="Rockwell Condensed" pitchFamily="18" charset="0"/>
              <a:ea typeface="Arial" panose="020B0604020202020204" pitchFamily="34" charset="0"/>
              <a:cs typeface="Arial" panose="020B0604020202020204" pitchFamily="34" charset="0"/>
            </a:rPr>
            <a:t>Tax </a:t>
          </a:r>
          <a:r>
            <a:rPr lang="en-US" spc="120" dirty="0" smtClean="0">
              <a:latin typeface="Rockwell Condensed" pitchFamily="18" charset="0"/>
              <a:ea typeface="Arial" panose="020B0604020202020204" pitchFamily="34" charset="0"/>
              <a:cs typeface="Arial" panose="020B0604020202020204" pitchFamily="34" charset="0"/>
            </a:rPr>
            <a:t>enactment.</a:t>
          </a:r>
          <a:endParaRPr lang="en-US" spc="120" dirty="0" smtClean="0">
            <a:latin typeface="Rockwell Condensed" pitchFamily="18" charset="0"/>
            <a:ea typeface="Arial" panose="020B0604020202020204" pitchFamily="34" charset="0"/>
            <a:cs typeface="Arial" panose="020B0604020202020204" pitchFamily="34" charset="0"/>
          </a:endParaRPr>
        </a:p>
      </dgm:t>
    </dgm:pt>
    <dgm:pt modelId="{821DF9C1-6DC9-4B94-BF00-C183EE18FED2}" type="parTrans" cxnId="{242B3279-1C9C-4B1D-8E90-2019137AE971}">
      <dgm:prSet/>
      <dgm:spPr/>
      <dgm:t>
        <a:bodyPr/>
        <a:lstStyle/>
        <a:p>
          <a:endParaRPr lang="en-US"/>
        </a:p>
      </dgm:t>
    </dgm:pt>
    <dgm:pt modelId="{8EFD9E5C-791A-4D25-B03E-2FF048223C44}" type="sibTrans" cxnId="{242B3279-1C9C-4B1D-8E90-2019137AE971}">
      <dgm:prSet/>
      <dgm:spPr/>
      <dgm:t>
        <a:bodyPr/>
        <a:lstStyle/>
        <a:p>
          <a:endParaRPr lang="en-US"/>
        </a:p>
      </dgm:t>
    </dgm:pt>
    <dgm:pt modelId="{C805610B-1B99-4DA6-AF11-F91B74145B82}">
      <dgm:prSet phldrT="[Text]"/>
      <dgm:spPr/>
      <dgm:t>
        <a:bodyPr/>
        <a:lstStyle/>
        <a:p>
          <a:pPr algn="just">
            <a:lnSpc>
              <a:spcPct val="100000"/>
            </a:lnSpc>
          </a:pPr>
          <a:r>
            <a:rPr lang="en-US" dirty="0" smtClean="0">
              <a:latin typeface="Rockwell Condensed" pitchFamily="18" charset="0"/>
              <a:cs typeface="Arial" panose="020B0604020202020204" pitchFamily="34" charset="0"/>
            </a:rPr>
            <a:t>d) If </a:t>
          </a:r>
          <a:r>
            <a:rPr lang="en-US" dirty="0" smtClean="0">
              <a:solidFill>
                <a:srgbClr val="006600"/>
              </a:solidFill>
              <a:latin typeface="Rockwell Condensed" pitchFamily="18" charset="0"/>
              <a:cs typeface="Arial" panose="020B0604020202020204" pitchFamily="34" charset="0"/>
            </a:rPr>
            <a:t>false declaration</a:t>
          </a:r>
          <a:r>
            <a:rPr lang="en-US" dirty="0" smtClean="0">
              <a:latin typeface="Rockwell Condensed" pitchFamily="18" charset="0"/>
              <a:cs typeface="Arial" panose="020B0604020202020204" pitchFamily="34" charset="0"/>
            </a:rPr>
            <a:t> is made in voluntary disclosure, proceedings </a:t>
          </a:r>
          <a:r>
            <a:rPr lang="en-US" dirty="0" smtClean="0">
              <a:latin typeface="Rockwell Condensed" pitchFamily="18" charset="0"/>
              <a:cs typeface="Arial" panose="020B0604020202020204" pitchFamily="34" charset="0"/>
            </a:rPr>
            <a:t>   </a:t>
          </a:r>
        </a:p>
        <a:p>
          <a:pPr algn="just">
            <a:lnSpc>
              <a:spcPct val="100000"/>
            </a:lnSpc>
          </a:pPr>
          <a:r>
            <a:rPr lang="en-US" dirty="0" smtClean="0">
              <a:latin typeface="Rockwell Condensed" pitchFamily="18" charset="0"/>
              <a:cs typeface="Arial" panose="020B0604020202020204" pitchFamily="34" charset="0"/>
            </a:rPr>
            <a:t>   under </a:t>
          </a:r>
          <a:r>
            <a:rPr lang="en-US" dirty="0" smtClean="0">
              <a:latin typeface="Rockwell Condensed" pitchFamily="18" charset="0"/>
              <a:cs typeface="Arial" panose="020B0604020202020204" pitchFamily="34" charset="0"/>
            </a:rPr>
            <a:t>the applicable laws shall be started within a </a:t>
          </a:r>
          <a:r>
            <a:rPr lang="en-US" dirty="0" smtClean="0">
              <a:solidFill>
                <a:srgbClr val="006600"/>
              </a:solidFill>
              <a:latin typeface="Rockwell Condensed" pitchFamily="18" charset="0"/>
              <a:cs typeface="Arial" panose="020B0604020202020204" pitchFamily="34" charset="0"/>
            </a:rPr>
            <a:t>time-limit of one </a:t>
          </a:r>
          <a:endParaRPr lang="en-US" dirty="0" smtClean="0">
            <a:solidFill>
              <a:srgbClr val="006600"/>
            </a:solidFill>
            <a:latin typeface="Rockwell Condensed" pitchFamily="18" charset="0"/>
            <a:cs typeface="Arial" panose="020B0604020202020204" pitchFamily="34" charset="0"/>
          </a:endParaRPr>
        </a:p>
        <a:p>
          <a:pPr algn="just">
            <a:lnSpc>
              <a:spcPct val="100000"/>
            </a:lnSpc>
          </a:pPr>
          <a:r>
            <a:rPr lang="en-US" dirty="0" smtClean="0">
              <a:solidFill>
                <a:srgbClr val="006600"/>
              </a:solidFill>
              <a:latin typeface="Rockwell Condensed" pitchFamily="18" charset="0"/>
              <a:cs typeface="Arial" panose="020B0604020202020204" pitchFamily="34" charset="0"/>
            </a:rPr>
            <a:t>   year</a:t>
          </a:r>
          <a:r>
            <a:rPr lang="en-US" dirty="0" smtClean="0">
              <a:solidFill>
                <a:srgbClr val="006600"/>
              </a:solidFill>
              <a:latin typeface="Rockwell Condensed" pitchFamily="18" charset="0"/>
              <a:cs typeface="Arial" panose="020B0604020202020204" pitchFamily="34" charset="0"/>
            </a:rPr>
            <a:t>.</a:t>
          </a:r>
          <a:endParaRPr lang="en-US" dirty="0">
            <a:solidFill>
              <a:srgbClr val="006600"/>
            </a:solidFill>
            <a:latin typeface="Rockwell Condensed" pitchFamily="18" charset="0"/>
          </a:endParaRPr>
        </a:p>
      </dgm:t>
    </dgm:pt>
    <dgm:pt modelId="{D219E3DE-DF9F-4E8C-8D36-0ED249FE781C}" type="parTrans" cxnId="{6DDB06C7-6D30-4FF4-86A7-CBCADB8DAB38}">
      <dgm:prSet/>
      <dgm:spPr/>
      <dgm:t>
        <a:bodyPr/>
        <a:lstStyle/>
        <a:p>
          <a:endParaRPr lang="en-US"/>
        </a:p>
      </dgm:t>
    </dgm:pt>
    <dgm:pt modelId="{68181168-C374-4ED6-AC80-D86409F949F3}" type="sibTrans" cxnId="{6DDB06C7-6D30-4FF4-86A7-CBCADB8DAB38}">
      <dgm:prSet/>
      <dgm:spPr/>
      <dgm:t>
        <a:bodyPr/>
        <a:lstStyle/>
        <a:p>
          <a:endParaRPr lang="en-US"/>
        </a:p>
      </dgm:t>
    </dgm:pt>
    <dgm:pt modelId="{59793B5B-A992-4F61-A695-21B10E486D5B}" type="pres">
      <dgm:prSet presAssocID="{5D8C20AA-7DE1-4DC8-827F-4AA6A868BF3A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B02D1DBB-C2A3-4D6E-B027-18A7D4DB9821}" type="pres">
      <dgm:prSet presAssocID="{4CB98ACB-0CC1-408A-8AF2-E3A86FF6BBC4}" presName="thickLine" presStyleLbl="alignNode1" presStyleIdx="0" presStyleCnt="1"/>
      <dgm:spPr/>
    </dgm:pt>
    <dgm:pt modelId="{53BD618F-FED4-4892-A572-2C7ED7784EF4}" type="pres">
      <dgm:prSet presAssocID="{4CB98ACB-0CC1-408A-8AF2-E3A86FF6BBC4}" presName="horz1" presStyleCnt="0"/>
      <dgm:spPr/>
    </dgm:pt>
    <dgm:pt modelId="{C44C237D-A43F-4AE2-8A3F-3C8660A00633}" type="pres">
      <dgm:prSet presAssocID="{4CB98ACB-0CC1-408A-8AF2-E3A86FF6BBC4}" presName="tx1" presStyleLbl="revTx" presStyleIdx="0" presStyleCnt="5"/>
      <dgm:spPr/>
      <dgm:t>
        <a:bodyPr/>
        <a:lstStyle/>
        <a:p>
          <a:endParaRPr lang="en-US"/>
        </a:p>
      </dgm:t>
    </dgm:pt>
    <dgm:pt modelId="{6AE548FE-8814-4F22-9E6F-F0A8AD19FF56}" type="pres">
      <dgm:prSet presAssocID="{4CB98ACB-0CC1-408A-8AF2-E3A86FF6BBC4}" presName="vert1" presStyleCnt="0"/>
      <dgm:spPr/>
    </dgm:pt>
    <dgm:pt modelId="{A8ACCDAD-45DC-4885-A5DA-E8B17E6DE3CF}" type="pres">
      <dgm:prSet presAssocID="{E21CEBEB-59FE-4444-9F0C-BC6B4772D459}" presName="vertSpace2a" presStyleCnt="0"/>
      <dgm:spPr/>
    </dgm:pt>
    <dgm:pt modelId="{EA0E0EF9-0F26-4BB4-BD90-8F3B881EFCD6}" type="pres">
      <dgm:prSet presAssocID="{E21CEBEB-59FE-4444-9F0C-BC6B4772D459}" presName="horz2" presStyleCnt="0"/>
      <dgm:spPr/>
    </dgm:pt>
    <dgm:pt modelId="{AB750596-A62E-44A9-99C9-D9C2ED1B9819}" type="pres">
      <dgm:prSet presAssocID="{E21CEBEB-59FE-4444-9F0C-BC6B4772D459}" presName="horzSpace2" presStyleCnt="0"/>
      <dgm:spPr/>
    </dgm:pt>
    <dgm:pt modelId="{7CF9E5C3-1C82-4BAC-AA2E-30F2F56C7D38}" type="pres">
      <dgm:prSet presAssocID="{E21CEBEB-59FE-4444-9F0C-BC6B4772D459}" presName="tx2" presStyleLbl="revTx" presStyleIdx="1" presStyleCnt="5"/>
      <dgm:spPr/>
      <dgm:t>
        <a:bodyPr/>
        <a:lstStyle/>
        <a:p>
          <a:endParaRPr lang="en-US"/>
        </a:p>
      </dgm:t>
    </dgm:pt>
    <dgm:pt modelId="{F526257F-E1B2-4E29-B432-E6198E2163DB}" type="pres">
      <dgm:prSet presAssocID="{E21CEBEB-59FE-4444-9F0C-BC6B4772D459}" presName="vert2" presStyleCnt="0"/>
      <dgm:spPr/>
    </dgm:pt>
    <dgm:pt modelId="{784D0FEE-D8BF-4649-A69D-9B5A032C51A4}" type="pres">
      <dgm:prSet presAssocID="{E21CEBEB-59FE-4444-9F0C-BC6B4772D459}" presName="thinLine2b" presStyleLbl="callout" presStyleIdx="0" presStyleCnt="4"/>
      <dgm:spPr/>
    </dgm:pt>
    <dgm:pt modelId="{ACA357CC-2F17-44FC-90A3-F1FA4DF6ECD7}" type="pres">
      <dgm:prSet presAssocID="{E21CEBEB-59FE-4444-9F0C-BC6B4772D459}" presName="vertSpace2b" presStyleCnt="0"/>
      <dgm:spPr/>
    </dgm:pt>
    <dgm:pt modelId="{26D324BA-9091-4A9D-9143-44D2A751E62F}" type="pres">
      <dgm:prSet presAssocID="{0A8F29A7-DDF1-4981-AF22-21204DAB74CA}" presName="horz2" presStyleCnt="0"/>
      <dgm:spPr/>
    </dgm:pt>
    <dgm:pt modelId="{3A41EF47-D9F1-4958-A891-B8707C5EF4B7}" type="pres">
      <dgm:prSet presAssocID="{0A8F29A7-DDF1-4981-AF22-21204DAB74CA}" presName="horzSpace2" presStyleCnt="0"/>
      <dgm:spPr/>
    </dgm:pt>
    <dgm:pt modelId="{81A7FD6C-00E7-4994-81C4-C05262B62BD8}" type="pres">
      <dgm:prSet presAssocID="{0A8F29A7-DDF1-4981-AF22-21204DAB74CA}" presName="tx2" presStyleLbl="revTx" presStyleIdx="2" presStyleCnt="5" custScaleY="66863"/>
      <dgm:spPr/>
      <dgm:t>
        <a:bodyPr/>
        <a:lstStyle/>
        <a:p>
          <a:endParaRPr lang="en-US"/>
        </a:p>
      </dgm:t>
    </dgm:pt>
    <dgm:pt modelId="{61FA40D4-5C3B-4A20-A10C-BAE1DD4260E3}" type="pres">
      <dgm:prSet presAssocID="{0A8F29A7-DDF1-4981-AF22-21204DAB74CA}" presName="vert2" presStyleCnt="0"/>
      <dgm:spPr/>
    </dgm:pt>
    <dgm:pt modelId="{C2D9BED5-88E9-4EF4-B5DF-64C13D5C12F1}" type="pres">
      <dgm:prSet presAssocID="{0A8F29A7-DDF1-4981-AF22-21204DAB74CA}" presName="thinLine2b" presStyleLbl="callout" presStyleIdx="1" presStyleCnt="4"/>
      <dgm:spPr/>
    </dgm:pt>
    <dgm:pt modelId="{CDA78BCB-DD78-4E82-9024-10A687708FD7}" type="pres">
      <dgm:prSet presAssocID="{0A8F29A7-DDF1-4981-AF22-21204DAB74CA}" presName="vertSpace2b" presStyleCnt="0"/>
      <dgm:spPr/>
    </dgm:pt>
    <dgm:pt modelId="{8B3E8CDF-C056-4EB3-B386-D3426BF06691}" type="pres">
      <dgm:prSet presAssocID="{4111FDA9-9F88-49B9-BFB5-86967B2C2A4B}" presName="horz2" presStyleCnt="0"/>
      <dgm:spPr/>
    </dgm:pt>
    <dgm:pt modelId="{27BC2060-7246-49B4-86A7-355EB57A8767}" type="pres">
      <dgm:prSet presAssocID="{4111FDA9-9F88-49B9-BFB5-86967B2C2A4B}" presName="horzSpace2" presStyleCnt="0"/>
      <dgm:spPr/>
    </dgm:pt>
    <dgm:pt modelId="{8794D076-E7A4-4160-9B9F-C3BB72250769}" type="pres">
      <dgm:prSet presAssocID="{4111FDA9-9F88-49B9-BFB5-86967B2C2A4B}" presName="tx2" presStyleLbl="revTx" presStyleIdx="3" presStyleCnt="5"/>
      <dgm:spPr/>
      <dgm:t>
        <a:bodyPr/>
        <a:lstStyle/>
        <a:p>
          <a:endParaRPr lang="en-US"/>
        </a:p>
      </dgm:t>
    </dgm:pt>
    <dgm:pt modelId="{C5975E0B-E7BD-4667-A1F8-DA3511BF3C80}" type="pres">
      <dgm:prSet presAssocID="{4111FDA9-9F88-49B9-BFB5-86967B2C2A4B}" presName="vert2" presStyleCnt="0"/>
      <dgm:spPr/>
    </dgm:pt>
    <dgm:pt modelId="{278E63DE-4C14-47BC-B7EE-DD7E3A50E1DA}" type="pres">
      <dgm:prSet presAssocID="{4111FDA9-9F88-49B9-BFB5-86967B2C2A4B}" presName="thinLine2b" presStyleLbl="callout" presStyleIdx="2" presStyleCnt="4"/>
      <dgm:spPr/>
    </dgm:pt>
    <dgm:pt modelId="{CEE2FB37-AB6D-455C-B730-E74C0B253A76}" type="pres">
      <dgm:prSet presAssocID="{4111FDA9-9F88-49B9-BFB5-86967B2C2A4B}" presName="vertSpace2b" presStyleCnt="0"/>
      <dgm:spPr/>
    </dgm:pt>
    <dgm:pt modelId="{DBC6DBD7-716C-4B96-86B5-3D2288A2A28E}" type="pres">
      <dgm:prSet presAssocID="{C805610B-1B99-4DA6-AF11-F91B74145B82}" presName="horz2" presStyleCnt="0"/>
      <dgm:spPr/>
    </dgm:pt>
    <dgm:pt modelId="{1D8DEF78-4C4B-456D-8465-1D391F430774}" type="pres">
      <dgm:prSet presAssocID="{C805610B-1B99-4DA6-AF11-F91B74145B82}" presName="horzSpace2" presStyleCnt="0"/>
      <dgm:spPr/>
    </dgm:pt>
    <dgm:pt modelId="{63435BFA-126B-44E5-A975-804461A9A8DF}" type="pres">
      <dgm:prSet presAssocID="{C805610B-1B99-4DA6-AF11-F91B74145B82}" presName="tx2" presStyleLbl="revTx" presStyleIdx="4" presStyleCnt="5"/>
      <dgm:spPr/>
      <dgm:t>
        <a:bodyPr/>
        <a:lstStyle/>
        <a:p>
          <a:endParaRPr lang="en-US"/>
        </a:p>
      </dgm:t>
    </dgm:pt>
    <dgm:pt modelId="{FDCB0011-0326-4CF6-9EC9-4A1FAF8EC4FC}" type="pres">
      <dgm:prSet presAssocID="{C805610B-1B99-4DA6-AF11-F91B74145B82}" presName="vert2" presStyleCnt="0"/>
      <dgm:spPr/>
    </dgm:pt>
    <dgm:pt modelId="{B26D3CF9-9D8D-43D6-8E01-79CC1588C7FD}" type="pres">
      <dgm:prSet presAssocID="{C805610B-1B99-4DA6-AF11-F91B74145B82}" presName="thinLine2b" presStyleLbl="callout" presStyleIdx="3" presStyleCnt="4"/>
      <dgm:spPr/>
    </dgm:pt>
    <dgm:pt modelId="{571D6758-846C-4EAA-AA8F-A08006C96B84}" type="pres">
      <dgm:prSet presAssocID="{C805610B-1B99-4DA6-AF11-F91B74145B82}" presName="vertSpace2b" presStyleCnt="0"/>
      <dgm:spPr/>
    </dgm:pt>
  </dgm:ptLst>
  <dgm:cxnLst>
    <dgm:cxn modelId="{327555A1-0F7B-49B0-82CF-8F3A699C903A}" srcId="{4CB98ACB-0CC1-408A-8AF2-E3A86FF6BBC4}" destId="{0A8F29A7-DDF1-4981-AF22-21204DAB74CA}" srcOrd="1" destOrd="0" parTransId="{A44911C6-AE10-4B08-A80F-3A6BCA7ED40C}" sibTransId="{20757E0F-0156-4E5A-9AC8-57ED2C0648EC}"/>
    <dgm:cxn modelId="{6DDB06C7-6D30-4FF4-86A7-CBCADB8DAB38}" srcId="{4CB98ACB-0CC1-408A-8AF2-E3A86FF6BBC4}" destId="{C805610B-1B99-4DA6-AF11-F91B74145B82}" srcOrd="3" destOrd="0" parTransId="{D219E3DE-DF9F-4E8C-8D36-0ED249FE781C}" sibTransId="{68181168-C374-4ED6-AC80-D86409F949F3}"/>
    <dgm:cxn modelId="{740ECC39-06D5-48E7-A7D2-47CF04DE5632}" type="presOf" srcId="{4111FDA9-9F88-49B9-BFB5-86967B2C2A4B}" destId="{8794D076-E7A4-4160-9B9F-C3BB72250769}" srcOrd="0" destOrd="0" presId="urn:microsoft.com/office/officeart/2008/layout/LinedList"/>
    <dgm:cxn modelId="{1B0D7C33-D071-41E3-828C-CBE99C44A7A3}" srcId="{4CB98ACB-0CC1-408A-8AF2-E3A86FF6BBC4}" destId="{E21CEBEB-59FE-4444-9F0C-BC6B4772D459}" srcOrd="0" destOrd="0" parTransId="{3C8B0606-F89A-4D1D-9A83-D16AF741E9D5}" sibTransId="{03AB488E-C20C-4D02-A186-AC27236F6E17}"/>
    <dgm:cxn modelId="{1F05C4AE-6D55-4604-8975-82C9FCC2923A}" type="presOf" srcId="{0A8F29A7-DDF1-4981-AF22-21204DAB74CA}" destId="{81A7FD6C-00E7-4994-81C4-C05262B62BD8}" srcOrd="0" destOrd="0" presId="urn:microsoft.com/office/officeart/2008/layout/LinedList"/>
    <dgm:cxn modelId="{25D22AD6-E699-4450-B76C-387A66DD4E62}" type="presOf" srcId="{C805610B-1B99-4DA6-AF11-F91B74145B82}" destId="{63435BFA-126B-44E5-A975-804461A9A8DF}" srcOrd="0" destOrd="0" presId="urn:microsoft.com/office/officeart/2008/layout/LinedList"/>
    <dgm:cxn modelId="{293D5AFA-0F13-4668-9FA2-9C13278E55AE}" type="presOf" srcId="{4CB98ACB-0CC1-408A-8AF2-E3A86FF6BBC4}" destId="{C44C237D-A43F-4AE2-8A3F-3C8660A00633}" srcOrd="0" destOrd="0" presId="urn:microsoft.com/office/officeart/2008/layout/LinedList"/>
    <dgm:cxn modelId="{3DC326F5-85EF-47E6-A52E-303F0C2EBE9D}" type="presOf" srcId="{5D8C20AA-7DE1-4DC8-827F-4AA6A868BF3A}" destId="{59793B5B-A992-4F61-A695-21B10E486D5B}" srcOrd="0" destOrd="0" presId="urn:microsoft.com/office/officeart/2008/layout/LinedList"/>
    <dgm:cxn modelId="{242B3279-1C9C-4B1D-8E90-2019137AE971}" srcId="{4CB98ACB-0CC1-408A-8AF2-E3A86FF6BBC4}" destId="{4111FDA9-9F88-49B9-BFB5-86967B2C2A4B}" srcOrd="2" destOrd="0" parTransId="{821DF9C1-6DC9-4B94-BF00-C183EE18FED2}" sibTransId="{8EFD9E5C-791A-4D25-B03E-2FF048223C44}"/>
    <dgm:cxn modelId="{9FB923A3-1FBD-43A7-B281-84677D15214C}" type="presOf" srcId="{E21CEBEB-59FE-4444-9F0C-BC6B4772D459}" destId="{7CF9E5C3-1C82-4BAC-AA2E-30F2F56C7D38}" srcOrd="0" destOrd="0" presId="urn:microsoft.com/office/officeart/2008/layout/LinedList"/>
    <dgm:cxn modelId="{38B8B00D-0095-4D9B-8846-A90E39DB51C5}" srcId="{5D8C20AA-7DE1-4DC8-827F-4AA6A868BF3A}" destId="{4CB98ACB-0CC1-408A-8AF2-E3A86FF6BBC4}" srcOrd="0" destOrd="0" parTransId="{CFA41FE6-02A2-4F09-BB3B-C3678F15E72E}" sibTransId="{A95F2E94-4BB6-4748-BC15-ACA80D28CE39}"/>
    <dgm:cxn modelId="{183C6373-E705-4752-8A2B-8AB6EB2FD230}" type="presParOf" srcId="{59793B5B-A992-4F61-A695-21B10E486D5B}" destId="{B02D1DBB-C2A3-4D6E-B027-18A7D4DB9821}" srcOrd="0" destOrd="0" presId="urn:microsoft.com/office/officeart/2008/layout/LinedList"/>
    <dgm:cxn modelId="{F07DEF9D-B610-4948-9328-87C3A4870E88}" type="presParOf" srcId="{59793B5B-A992-4F61-A695-21B10E486D5B}" destId="{53BD618F-FED4-4892-A572-2C7ED7784EF4}" srcOrd="1" destOrd="0" presId="urn:microsoft.com/office/officeart/2008/layout/LinedList"/>
    <dgm:cxn modelId="{35BF7076-7C79-468E-964F-88EB179C3E7C}" type="presParOf" srcId="{53BD618F-FED4-4892-A572-2C7ED7784EF4}" destId="{C44C237D-A43F-4AE2-8A3F-3C8660A00633}" srcOrd="0" destOrd="0" presId="urn:microsoft.com/office/officeart/2008/layout/LinedList"/>
    <dgm:cxn modelId="{14B50C9C-0E48-445B-8C1A-69AA7A104530}" type="presParOf" srcId="{53BD618F-FED4-4892-A572-2C7ED7784EF4}" destId="{6AE548FE-8814-4F22-9E6F-F0A8AD19FF56}" srcOrd="1" destOrd="0" presId="urn:microsoft.com/office/officeart/2008/layout/LinedList"/>
    <dgm:cxn modelId="{CC27E393-3155-42BD-B226-9C210B40D138}" type="presParOf" srcId="{6AE548FE-8814-4F22-9E6F-F0A8AD19FF56}" destId="{A8ACCDAD-45DC-4885-A5DA-E8B17E6DE3CF}" srcOrd="0" destOrd="0" presId="urn:microsoft.com/office/officeart/2008/layout/LinedList"/>
    <dgm:cxn modelId="{0627DC35-1FB6-4DC6-8991-FBC18D149BA8}" type="presParOf" srcId="{6AE548FE-8814-4F22-9E6F-F0A8AD19FF56}" destId="{EA0E0EF9-0F26-4BB4-BD90-8F3B881EFCD6}" srcOrd="1" destOrd="0" presId="urn:microsoft.com/office/officeart/2008/layout/LinedList"/>
    <dgm:cxn modelId="{95EFA7F4-BBE4-4C5A-A929-74CB101CD0DE}" type="presParOf" srcId="{EA0E0EF9-0F26-4BB4-BD90-8F3B881EFCD6}" destId="{AB750596-A62E-44A9-99C9-D9C2ED1B9819}" srcOrd="0" destOrd="0" presId="urn:microsoft.com/office/officeart/2008/layout/LinedList"/>
    <dgm:cxn modelId="{D9229A7C-3DEC-4125-A8D6-104BFF950BAC}" type="presParOf" srcId="{EA0E0EF9-0F26-4BB4-BD90-8F3B881EFCD6}" destId="{7CF9E5C3-1C82-4BAC-AA2E-30F2F56C7D38}" srcOrd="1" destOrd="0" presId="urn:microsoft.com/office/officeart/2008/layout/LinedList"/>
    <dgm:cxn modelId="{657A7536-B86B-4E96-99E8-BDD6968EDA3E}" type="presParOf" srcId="{EA0E0EF9-0F26-4BB4-BD90-8F3B881EFCD6}" destId="{F526257F-E1B2-4E29-B432-E6198E2163DB}" srcOrd="2" destOrd="0" presId="urn:microsoft.com/office/officeart/2008/layout/LinedList"/>
    <dgm:cxn modelId="{880820CB-38E6-418A-93CE-98C9A6BAE5E8}" type="presParOf" srcId="{6AE548FE-8814-4F22-9E6F-F0A8AD19FF56}" destId="{784D0FEE-D8BF-4649-A69D-9B5A032C51A4}" srcOrd="2" destOrd="0" presId="urn:microsoft.com/office/officeart/2008/layout/LinedList"/>
    <dgm:cxn modelId="{F3683AAD-0289-46BD-9DAF-4023818E29E1}" type="presParOf" srcId="{6AE548FE-8814-4F22-9E6F-F0A8AD19FF56}" destId="{ACA357CC-2F17-44FC-90A3-F1FA4DF6ECD7}" srcOrd="3" destOrd="0" presId="urn:microsoft.com/office/officeart/2008/layout/LinedList"/>
    <dgm:cxn modelId="{613B4B5B-8F77-4873-BC35-CFB554226B00}" type="presParOf" srcId="{6AE548FE-8814-4F22-9E6F-F0A8AD19FF56}" destId="{26D324BA-9091-4A9D-9143-44D2A751E62F}" srcOrd="4" destOrd="0" presId="urn:microsoft.com/office/officeart/2008/layout/LinedList"/>
    <dgm:cxn modelId="{729BD20C-18FD-482E-B82D-FBDBEDBB3C19}" type="presParOf" srcId="{26D324BA-9091-4A9D-9143-44D2A751E62F}" destId="{3A41EF47-D9F1-4958-A891-B8707C5EF4B7}" srcOrd="0" destOrd="0" presId="urn:microsoft.com/office/officeart/2008/layout/LinedList"/>
    <dgm:cxn modelId="{29C250B1-26D4-471C-B71F-12B7A5F7AAB6}" type="presParOf" srcId="{26D324BA-9091-4A9D-9143-44D2A751E62F}" destId="{81A7FD6C-00E7-4994-81C4-C05262B62BD8}" srcOrd="1" destOrd="0" presId="urn:microsoft.com/office/officeart/2008/layout/LinedList"/>
    <dgm:cxn modelId="{3A930D0F-CFA6-4E5C-A872-EF65CA550D4D}" type="presParOf" srcId="{26D324BA-9091-4A9D-9143-44D2A751E62F}" destId="{61FA40D4-5C3B-4A20-A10C-BAE1DD4260E3}" srcOrd="2" destOrd="0" presId="urn:microsoft.com/office/officeart/2008/layout/LinedList"/>
    <dgm:cxn modelId="{8F2331B6-9E11-493C-83EC-F21213F88818}" type="presParOf" srcId="{6AE548FE-8814-4F22-9E6F-F0A8AD19FF56}" destId="{C2D9BED5-88E9-4EF4-B5DF-64C13D5C12F1}" srcOrd="5" destOrd="0" presId="urn:microsoft.com/office/officeart/2008/layout/LinedList"/>
    <dgm:cxn modelId="{5FC72BC0-A74E-4043-8450-CBEEC1BC20EF}" type="presParOf" srcId="{6AE548FE-8814-4F22-9E6F-F0A8AD19FF56}" destId="{CDA78BCB-DD78-4E82-9024-10A687708FD7}" srcOrd="6" destOrd="0" presId="urn:microsoft.com/office/officeart/2008/layout/LinedList"/>
    <dgm:cxn modelId="{6BB65FC3-30D8-48B3-924D-A1FCC54468CE}" type="presParOf" srcId="{6AE548FE-8814-4F22-9E6F-F0A8AD19FF56}" destId="{8B3E8CDF-C056-4EB3-B386-D3426BF06691}" srcOrd="7" destOrd="0" presId="urn:microsoft.com/office/officeart/2008/layout/LinedList"/>
    <dgm:cxn modelId="{B38009F8-E566-4706-B93B-89E09707767A}" type="presParOf" srcId="{8B3E8CDF-C056-4EB3-B386-D3426BF06691}" destId="{27BC2060-7246-49B4-86A7-355EB57A8767}" srcOrd="0" destOrd="0" presId="urn:microsoft.com/office/officeart/2008/layout/LinedList"/>
    <dgm:cxn modelId="{39A7E280-7290-40EC-AC5A-20D47A479FC6}" type="presParOf" srcId="{8B3E8CDF-C056-4EB3-B386-D3426BF06691}" destId="{8794D076-E7A4-4160-9B9F-C3BB72250769}" srcOrd="1" destOrd="0" presId="urn:microsoft.com/office/officeart/2008/layout/LinedList"/>
    <dgm:cxn modelId="{340590D4-8BC9-4F4E-92D0-7A806E7B9E8B}" type="presParOf" srcId="{8B3E8CDF-C056-4EB3-B386-D3426BF06691}" destId="{C5975E0B-E7BD-4667-A1F8-DA3511BF3C80}" srcOrd="2" destOrd="0" presId="urn:microsoft.com/office/officeart/2008/layout/LinedList"/>
    <dgm:cxn modelId="{71131BD1-3DC5-4EEE-BFC9-8F005EB5CD53}" type="presParOf" srcId="{6AE548FE-8814-4F22-9E6F-F0A8AD19FF56}" destId="{278E63DE-4C14-47BC-B7EE-DD7E3A50E1DA}" srcOrd="8" destOrd="0" presId="urn:microsoft.com/office/officeart/2008/layout/LinedList"/>
    <dgm:cxn modelId="{8366B31E-5480-49BA-B5EC-F5A8D96ABDF3}" type="presParOf" srcId="{6AE548FE-8814-4F22-9E6F-F0A8AD19FF56}" destId="{CEE2FB37-AB6D-455C-B730-E74C0B253A76}" srcOrd="9" destOrd="0" presId="urn:microsoft.com/office/officeart/2008/layout/LinedList"/>
    <dgm:cxn modelId="{283AE890-D982-4648-AE93-956DF0AAD0C0}" type="presParOf" srcId="{6AE548FE-8814-4F22-9E6F-F0A8AD19FF56}" destId="{DBC6DBD7-716C-4B96-86B5-3D2288A2A28E}" srcOrd="10" destOrd="0" presId="urn:microsoft.com/office/officeart/2008/layout/LinedList"/>
    <dgm:cxn modelId="{2F8C3125-704B-4DB8-BB1C-DF19206C0D80}" type="presParOf" srcId="{DBC6DBD7-716C-4B96-86B5-3D2288A2A28E}" destId="{1D8DEF78-4C4B-456D-8465-1D391F430774}" srcOrd="0" destOrd="0" presId="urn:microsoft.com/office/officeart/2008/layout/LinedList"/>
    <dgm:cxn modelId="{495B8A3F-12FD-4374-AC78-47A3F512785D}" type="presParOf" srcId="{DBC6DBD7-716C-4B96-86B5-3D2288A2A28E}" destId="{63435BFA-126B-44E5-A975-804461A9A8DF}" srcOrd="1" destOrd="0" presId="urn:microsoft.com/office/officeart/2008/layout/LinedList"/>
    <dgm:cxn modelId="{2A2318E5-B0AE-42BC-9923-AD692F2DFFCD}" type="presParOf" srcId="{DBC6DBD7-716C-4B96-86B5-3D2288A2A28E}" destId="{FDCB0011-0326-4CF6-9EC9-4A1FAF8EC4FC}" srcOrd="2" destOrd="0" presId="urn:microsoft.com/office/officeart/2008/layout/LinedList"/>
    <dgm:cxn modelId="{D46FEAC5-ABAC-461E-908C-8AD8DB6070F3}" type="presParOf" srcId="{6AE548FE-8814-4F22-9E6F-F0A8AD19FF56}" destId="{B26D3CF9-9D8D-43D6-8E01-79CC1588C7FD}" srcOrd="11" destOrd="0" presId="urn:microsoft.com/office/officeart/2008/layout/LinedList"/>
    <dgm:cxn modelId="{922610A4-5604-4B48-8B93-ECD185D23C5D}" type="presParOf" srcId="{6AE548FE-8814-4F22-9E6F-F0A8AD19FF56}" destId="{571D6758-846C-4EAA-AA8F-A08006C96B84}" srcOrd="12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94F8DBF-5DEE-405C-B1EC-B20D4558B453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178ADAD-37CC-4AEC-98DD-DC8DD4640D32}">
      <dgm:prSet phldrT="[Text]" custT="1"/>
      <dgm:spPr>
        <a:solidFill>
          <a:srgbClr val="92D050"/>
        </a:solidFill>
      </dgm:spPr>
      <dgm:t>
        <a:bodyPr/>
        <a:lstStyle/>
        <a:p>
          <a:pPr algn="just">
            <a:lnSpc>
              <a:spcPct val="150000"/>
            </a:lnSpc>
          </a:pPr>
          <a:r>
            <a:rPr lang="en-US" sz="2000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No</a:t>
          </a:r>
          <a:r>
            <a:rPr lang="en-US" sz="2000" spc="30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 </a:t>
          </a:r>
          <a:r>
            <a:rPr lang="en-US" sz="2000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suit,</a:t>
          </a:r>
          <a:r>
            <a:rPr lang="en-US" sz="2000" spc="15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 </a:t>
          </a:r>
          <a:r>
            <a:rPr lang="en-US" sz="2000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prosecution</a:t>
          </a:r>
          <a:r>
            <a:rPr lang="en-US" sz="2000" spc="100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 </a:t>
          </a:r>
          <a:r>
            <a:rPr lang="en-US" sz="2000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or</a:t>
          </a:r>
          <a:r>
            <a:rPr lang="en-US" sz="2000" spc="25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 </a:t>
          </a:r>
          <a:r>
            <a:rPr lang="en-US" sz="2000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other</a:t>
          </a:r>
          <a:r>
            <a:rPr lang="en-US" sz="2000" spc="50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 </a:t>
          </a:r>
          <a:r>
            <a:rPr lang="en-US" sz="2000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legal</a:t>
          </a:r>
          <a:r>
            <a:rPr lang="en-US" sz="2000" spc="45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 </a:t>
          </a:r>
          <a:r>
            <a:rPr lang="en-US" sz="2000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proceeding, if </a:t>
          </a:r>
          <a:r>
            <a:rPr lang="en-US" sz="2000" b="1" dirty="0" smtClean="0">
              <a:solidFill>
                <a:srgbClr val="000099"/>
              </a:solidFill>
              <a:latin typeface="+mj-lt"/>
              <a:ea typeface="Arial" panose="020B0604020202020204" pitchFamily="34" charset="0"/>
            </a:rPr>
            <a:t>do</a:t>
          </a:r>
          <a:r>
            <a:rPr lang="en-US" sz="2000" b="1" spc="5" dirty="0" smtClean="0">
              <a:solidFill>
                <a:srgbClr val="000099"/>
              </a:solidFill>
              <a:latin typeface="+mj-lt"/>
              <a:ea typeface="Arial" panose="020B0604020202020204" pitchFamily="34" charset="0"/>
            </a:rPr>
            <a:t>n</a:t>
          </a:r>
          <a:r>
            <a:rPr lang="en-US" sz="2000" b="1" dirty="0" smtClean="0">
              <a:solidFill>
                <a:srgbClr val="000099"/>
              </a:solidFill>
              <a:latin typeface="+mj-lt"/>
              <a:ea typeface="Arial" panose="020B0604020202020204" pitchFamily="34" charset="0"/>
            </a:rPr>
            <a:t>e,</a:t>
          </a:r>
          <a:r>
            <a:rPr lang="en-US" sz="2000" b="1" spc="35" dirty="0" smtClean="0">
              <a:solidFill>
                <a:srgbClr val="000099"/>
              </a:solidFill>
              <a:latin typeface="+mj-lt"/>
              <a:ea typeface="Arial" panose="020B0604020202020204" pitchFamily="34" charset="0"/>
            </a:rPr>
            <a:t> </a:t>
          </a:r>
          <a:r>
            <a:rPr lang="en-US" sz="2000" b="1" dirty="0" smtClean="0">
              <a:solidFill>
                <a:srgbClr val="000099"/>
              </a:solidFill>
              <a:latin typeface="+mj-lt"/>
              <a:ea typeface="Arial" panose="020B0604020202020204" pitchFamily="34" charset="0"/>
            </a:rPr>
            <a:t>or</a:t>
          </a:r>
          <a:r>
            <a:rPr lang="en-US" sz="2000" b="1" spc="5" dirty="0" smtClean="0">
              <a:solidFill>
                <a:srgbClr val="000099"/>
              </a:solidFill>
              <a:latin typeface="+mj-lt"/>
              <a:ea typeface="Arial" panose="020B0604020202020204" pitchFamily="34" charset="0"/>
            </a:rPr>
            <a:t> </a:t>
          </a:r>
          <a:r>
            <a:rPr lang="en-US" sz="2000" b="1" dirty="0" smtClean="0">
              <a:solidFill>
                <a:srgbClr val="000099"/>
              </a:solidFill>
              <a:latin typeface="+mj-lt"/>
              <a:ea typeface="Arial" panose="020B0604020202020204" pitchFamily="34" charset="0"/>
            </a:rPr>
            <a:t>intended</a:t>
          </a:r>
          <a:r>
            <a:rPr lang="en-US" sz="2000" b="1" spc="55" dirty="0" smtClean="0">
              <a:solidFill>
                <a:srgbClr val="000099"/>
              </a:solidFill>
              <a:latin typeface="+mj-lt"/>
              <a:ea typeface="Arial" panose="020B0604020202020204" pitchFamily="34" charset="0"/>
            </a:rPr>
            <a:t> </a:t>
          </a:r>
          <a:r>
            <a:rPr lang="en-US" sz="2000" b="1" dirty="0" smtClean="0">
              <a:solidFill>
                <a:srgbClr val="000099"/>
              </a:solidFill>
              <a:latin typeface="+mj-lt"/>
              <a:ea typeface="Arial" panose="020B0604020202020204" pitchFamily="34" charset="0"/>
            </a:rPr>
            <a:t>to</a:t>
          </a:r>
          <a:r>
            <a:rPr lang="en-US" sz="2000" b="1" spc="5" dirty="0" smtClean="0">
              <a:solidFill>
                <a:srgbClr val="000099"/>
              </a:solidFill>
              <a:latin typeface="+mj-lt"/>
              <a:ea typeface="Arial" panose="020B0604020202020204" pitchFamily="34" charset="0"/>
            </a:rPr>
            <a:t> </a:t>
          </a:r>
          <a:r>
            <a:rPr lang="en-US" sz="2000" b="1" dirty="0" smtClean="0">
              <a:solidFill>
                <a:srgbClr val="000099"/>
              </a:solidFill>
              <a:latin typeface="+mj-lt"/>
              <a:ea typeface="Arial" panose="020B0604020202020204" pitchFamily="34" charset="0"/>
            </a:rPr>
            <a:t>be</a:t>
          </a:r>
          <a:r>
            <a:rPr lang="en-US" sz="2000" b="1" spc="10" dirty="0" smtClean="0">
              <a:solidFill>
                <a:srgbClr val="000099"/>
              </a:solidFill>
              <a:latin typeface="+mj-lt"/>
              <a:ea typeface="Arial" panose="020B0604020202020204" pitchFamily="34" charset="0"/>
            </a:rPr>
            <a:t> </a:t>
          </a:r>
          <a:r>
            <a:rPr lang="en-US" sz="2000" b="1" dirty="0" smtClean="0">
              <a:solidFill>
                <a:srgbClr val="000099"/>
              </a:solidFill>
              <a:latin typeface="+mj-lt"/>
              <a:ea typeface="Arial" panose="020B0604020202020204" pitchFamily="34" charset="0"/>
            </a:rPr>
            <a:t>done</a:t>
          </a:r>
          <a:r>
            <a:rPr lang="en-US" sz="2000" b="1" spc="30" dirty="0" smtClean="0">
              <a:solidFill>
                <a:srgbClr val="000099"/>
              </a:solidFill>
              <a:latin typeface="+mj-lt"/>
              <a:ea typeface="Arial" panose="020B0604020202020204" pitchFamily="34" charset="0"/>
            </a:rPr>
            <a:t> </a:t>
          </a:r>
          <a:r>
            <a:rPr lang="en-US" sz="2000" b="1" dirty="0" smtClean="0">
              <a:solidFill>
                <a:srgbClr val="000099"/>
              </a:solidFill>
              <a:latin typeface="+mj-lt"/>
              <a:ea typeface="Arial" panose="020B0604020202020204" pitchFamily="34" charset="0"/>
            </a:rPr>
            <a:t>in</a:t>
          </a:r>
          <a:r>
            <a:rPr lang="en-US" sz="2000" b="1" spc="5" dirty="0" smtClean="0">
              <a:solidFill>
                <a:srgbClr val="000099"/>
              </a:solidFill>
              <a:latin typeface="+mj-lt"/>
              <a:ea typeface="Arial" panose="020B0604020202020204" pitchFamily="34" charset="0"/>
            </a:rPr>
            <a:t> </a:t>
          </a:r>
          <a:r>
            <a:rPr lang="en-US" sz="2000" b="1" dirty="0" smtClean="0">
              <a:solidFill>
                <a:srgbClr val="000099"/>
              </a:solidFill>
              <a:latin typeface="+mj-lt"/>
              <a:ea typeface="Arial" panose="020B0604020202020204" pitchFamily="34" charset="0"/>
            </a:rPr>
            <a:t>good</a:t>
          </a:r>
          <a:r>
            <a:rPr lang="en-US" sz="2000" b="1" spc="30" dirty="0" smtClean="0">
              <a:solidFill>
                <a:srgbClr val="000099"/>
              </a:solidFill>
              <a:latin typeface="+mj-lt"/>
              <a:ea typeface="Arial" panose="020B0604020202020204" pitchFamily="34" charset="0"/>
            </a:rPr>
            <a:t> </a:t>
          </a:r>
          <a:r>
            <a:rPr lang="en-US" sz="2000" b="1" dirty="0" smtClean="0">
              <a:solidFill>
                <a:srgbClr val="000099"/>
              </a:solidFill>
              <a:latin typeface="+mj-lt"/>
              <a:ea typeface="Arial" panose="020B0604020202020204" pitchFamily="34" charset="0"/>
            </a:rPr>
            <a:t>faith.</a:t>
          </a:r>
          <a:endParaRPr lang="en-US" sz="2000" dirty="0">
            <a:solidFill>
              <a:schemeClr val="tx1"/>
            </a:solidFill>
            <a:latin typeface="+mj-lt"/>
          </a:endParaRPr>
        </a:p>
      </dgm:t>
    </dgm:pt>
    <dgm:pt modelId="{4D1DB770-7C47-4F8D-84BA-09C53A20ADFF}" type="parTrans" cxnId="{A48E49F6-D657-4C9A-8F95-9353BAFB3CB2}">
      <dgm:prSet/>
      <dgm:spPr/>
      <dgm:t>
        <a:bodyPr/>
        <a:lstStyle/>
        <a:p>
          <a:endParaRPr lang="en-US"/>
        </a:p>
      </dgm:t>
    </dgm:pt>
    <dgm:pt modelId="{E70B76B8-793A-4CED-AA4D-0A3234DDE791}" type="sibTrans" cxnId="{A48E49F6-D657-4C9A-8F95-9353BAFB3CB2}">
      <dgm:prSet/>
      <dgm:spPr/>
      <dgm:t>
        <a:bodyPr/>
        <a:lstStyle/>
        <a:p>
          <a:endParaRPr lang="en-US"/>
        </a:p>
      </dgm:t>
    </dgm:pt>
    <dgm:pt modelId="{622FA2FD-1332-4ED2-8E09-688073E34627}">
      <dgm:prSet phldrT="[Text]" custT="1"/>
      <dgm:spPr>
        <a:solidFill>
          <a:srgbClr val="92D050"/>
        </a:solidFill>
      </dgm:spPr>
      <dgm:t>
        <a:bodyPr/>
        <a:lstStyle/>
        <a:p>
          <a:pPr algn="just">
            <a:lnSpc>
              <a:spcPct val="150000"/>
            </a:lnSpc>
          </a:pPr>
          <a:r>
            <a:rPr lang="en-US" sz="1800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No</a:t>
          </a:r>
          <a:r>
            <a:rPr lang="en-US" sz="1800" spc="75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 </a:t>
          </a:r>
          <a:r>
            <a:rPr lang="en-US" sz="1800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proceeding,</a:t>
          </a:r>
          <a:r>
            <a:rPr lang="en-US" sz="1800" spc="145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 </a:t>
          </a:r>
          <a:r>
            <a:rPr lang="en-US" sz="1800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other</a:t>
          </a:r>
          <a:r>
            <a:rPr lang="en-US" sz="1800" spc="95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 </a:t>
          </a:r>
          <a:r>
            <a:rPr lang="en-US" sz="1800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than</a:t>
          </a:r>
          <a:r>
            <a:rPr lang="en-US" sz="1800" spc="90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 </a:t>
          </a:r>
          <a:r>
            <a:rPr lang="en-US" sz="1800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a</a:t>
          </a:r>
          <a:r>
            <a:rPr lang="en-US" sz="1800" spc="65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 </a:t>
          </a:r>
          <a:r>
            <a:rPr lang="en-US" sz="1800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suit</a:t>
          </a:r>
          <a:r>
            <a:rPr lang="en-US" sz="1800" spc="80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 </a:t>
          </a:r>
          <a:r>
            <a:rPr lang="en-US" sz="1800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shall</a:t>
          </a:r>
          <a:r>
            <a:rPr lang="en-US" sz="1800" spc="90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 </a:t>
          </a:r>
          <a:r>
            <a:rPr lang="en-US" sz="1800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be</a:t>
          </a:r>
          <a:r>
            <a:rPr lang="en-US" sz="1800" spc="75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 </a:t>
          </a:r>
          <a:r>
            <a:rPr lang="en-US" sz="1800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commenced</a:t>
          </a:r>
          <a:r>
            <a:rPr lang="en-US" sz="1800" spc="150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 </a:t>
          </a:r>
          <a:r>
            <a:rPr lang="en-US" sz="1800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without</a:t>
          </a:r>
          <a:r>
            <a:rPr lang="en-US" sz="1800" spc="125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 </a:t>
          </a:r>
          <a:r>
            <a:rPr lang="en-US" sz="1800" b="1" dirty="0" smtClean="0">
              <a:solidFill>
                <a:srgbClr val="000099"/>
              </a:solidFill>
              <a:latin typeface="+mj-lt"/>
              <a:ea typeface="Arial" panose="020B0604020202020204" pitchFamily="34" charset="0"/>
            </a:rPr>
            <a:t>a prior</a:t>
          </a:r>
          <a:r>
            <a:rPr lang="en-US" sz="1800" b="1" spc="40" dirty="0" smtClean="0">
              <a:solidFill>
                <a:srgbClr val="000099"/>
              </a:solidFill>
              <a:latin typeface="+mj-lt"/>
              <a:ea typeface="Arial" panose="020B0604020202020204" pitchFamily="34" charset="0"/>
            </a:rPr>
            <a:t> </a:t>
          </a:r>
          <a:r>
            <a:rPr lang="en-US" sz="1800" b="1" dirty="0" smtClean="0">
              <a:solidFill>
                <a:srgbClr val="000099"/>
              </a:solidFill>
              <a:latin typeface="+mj-lt"/>
              <a:ea typeface="Arial" panose="020B0604020202020204" pitchFamily="34" charset="0"/>
            </a:rPr>
            <a:t>notice</a:t>
          </a:r>
          <a:r>
            <a:rPr lang="en-US" sz="1800" b="1" spc="50" dirty="0" smtClean="0">
              <a:solidFill>
                <a:srgbClr val="000099"/>
              </a:solidFill>
              <a:latin typeface="+mj-lt"/>
              <a:ea typeface="Arial" panose="020B0604020202020204" pitchFamily="34" charset="0"/>
            </a:rPr>
            <a:t> </a:t>
          </a:r>
          <a:r>
            <a:rPr lang="en-US" sz="1800" b="1" dirty="0" smtClean="0">
              <a:solidFill>
                <a:srgbClr val="000099"/>
              </a:solidFill>
              <a:latin typeface="+mj-lt"/>
              <a:ea typeface="Arial" panose="020B0604020202020204" pitchFamily="34" charset="0"/>
            </a:rPr>
            <a:t>of</a:t>
          </a:r>
          <a:r>
            <a:rPr lang="en-US" sz="1800" b="1" spc="20" dirty="0" smtClean="0">
              <a:solidFill>
                <a:srgbClr val="000099"/>
              </a:solidFill>
              <a:latin typeface="+mj-lt"/>
              <a:ea typeface="Arial" panose="020B0604020202020204" pitchFamily="34" charset="0"/>
            </a:rPr>
            <a:t> </a:t>
          </a:r>
          <a:r>
            <a:rPr lang="en-US" sz="1800" b="1" dirty="0" smtClean="0">
              <a:solidFill>
                <a:srgbClr val="000099"/>
              </a:solidFill>
              <a:latin typeface="+mj-lt"/>
              <a:ea typeface="Arial" panose="020B0604020202020204" pitchFamily="34" charset="0"/>
            </a:rPr>
            <a:t>not</a:t>
          </a:r>
          <a:r>
            <a:rPr lang="en-US" sz="1800" b="1" spc="30" dirty="0" smtClean="0">
              <a:solidFill>
                <a:srgbClr val="000099"/>
              </a:solidFill>
              <a:latin typeface="+mj-lt"/>
              <a:ea typeface="Arial" panose="020B0604020202020204" pitchFamily="34" charset="0"/>
            </a:rPr>
            <a:t> </a:t>
          </a:r>
          <a:r>
            <a:rPr lang="en-US" sz="1800" b="1" dirty="0" smtClean="0">
              <a:solidFill>
                <a:srgbClr val="000099"/>
              </a:solidFill>
              <a:latin typeface="+mj-lt"/>
              <a:ea typeface="Arial" panose="020B0604020202020204" pitchFamily="34" charset="0"/>
            </a:rPr>
            <a:t>less</a:t>
          </a:r>
          <a:r>
            <a:rPr lang="en-US" sz="1800" b="1" spc="35" dirty="0" smtClean="0">
              <a:solidFill>
                <a:srgbClr val="000099"/>
              </a:solidFill>
              <a:latin typeface="+mj-lt"/>
              <a:ea typeface="Arial" panose="020B0604020202020204" pitchFamily="34" charset="0"/>
            </a:rPr>
            <a:t> </a:t>
          </a:r>
          <a:r>
            <a:rPr lang="en-US" sz="1800" b="1" dirty="0" smtClean="0">
              <a:solidFill>
                <a:srgbClr val="000099"/>
              </a:solidFill>
              <a:latin typeface="+mj-lt"/>
              <a:ea typeface="Arial" panose="020B0604020202020204" pitchFamily="34" charset="0"/>
            </a:rPr>
            <a:t>than</a:t>
          </a:r>
          <a:r>
            <a:rPr lang="en-US" sz="1800" b="1" spc="40" dirty="0" smtClean="0">
              <a:solidFill>
                <a:srgbClr val="000099"/>
              </a:solidFill>
              <a:latin typeface="+mj-lt"/>
              <a:ea typeface="Arial" panose="020B0604020202020204" pitchFamily="34" charset="0"/>
            </a:rPr>
            <a:t> </a:t>
          </a:r>
          <a:r>
            <a:rPr lang="en-US" sz="1800" b="1" dirty="0" smtClean="0">
              <a:solidFill>
                <a:srgbClr val="000099"/>
              </a:solidFill>
              <a:latin typeface="+mj-lt"/>
              <a:ea typeface="Arial" panose="020B0604020202020204" pitchFamily="34" charset="0"/>
            </a:rPr>
            <a:t>one</a:t>
          </a:r>
          <a:r>
            <a:rPr lang="en-US" sz="1800" b="1" spc="35" dirty="0" smtClean="0">
              <a:solidFill>
                <a:srgbClr val="000099"/>
              </a:solidFill>
              <a:latin typeface="+mj-lt"/>
              <a:ea typeface="Arial" panose="020B0604020202020204" pitchFamily="34" charset="0"/>
            </a:rPr>
            <a:t> </a:t>
          </a:r>
          <a:r>
            <a:rPr lang="en-US" sz="1800" b="1" dirty="0" smtClean="0">
              <a:solidFill>
                <a:srgbClr val="000099"/>
              </a:solidFill>
              <a:latin typeface="+mj-lt"/>
              <a:ea typeface="Arial" panose="020B0604020202020204" pitchFamily="34" charset="0"/>
            </a:rPr>
            <a:t>month</a:t>
          </a:r>
          <a:r>
            <a:rPr lang="en-US" sz="1800" b="1" spc="50" dirty="0" smtClean="0">
              <a:solidFill>
                <a:srgbClr val="000099"/>
              </a:solidFill>
              <a:latin typeface="+mj-lt"/>
              <a:ea typeface="Arial" panose="020B0604020202020204" pitchFamily="34" charset="0"/>
            </a:rPr>
            <a:t> </a:t>
          </a:r>
          <a:r>
            <a:rPr lang="en-US" sz="1800" b="1" dirty="0" smtClean="0">
              <a:solidFill>
                <a:srgbClr val="000099"/>
              </a:solidFill>
              <a:latin typeface="+mj-lt"/>
              <a:ea typeface="Arial" panose="020B0604020202020204" pitchFamily="34" charset="0"/>
            </a:rPr>
            <a:t>in</a:t>
          </a:r>
          <a:r>
            <a:rPr lang="en-US" sz="1800" b="1" spc="20" dirty="0" smtClean="0">
              <a:solidFill>
                <a:srgbClr val="000099"/>
              </a:solidFill>
              <a:latin typeface="+mj-lt"/>
              <a:ea typeface="Arial" panose="020B0604020202020204" pitchFamily="34" charset="0"/>
            </a:rPr>
            <a:t> </a:t>
          </a:r>
          <a:r>
            <a:rPr lang="en-US" sz="1800" b="1" dirty="0" smtClean="0">
              <a:solidFill>
                <a:srgbClr val="000099"/>
              </a:solidFill>
              <a:latin typeface="+mj-lt"/>
              <a:ea typeface="Arial" panose="020B0604020202020204" pitchFamily="34" charset="0"/>
            </a:rPr>
            <a:t>writing,</a:t>
          </a:r>
          <a:r>
            <a:rPr lang="en-US" sz="1800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 or</a:t>
          </a:r>
          <a:r>
            <a:rPr lang="en-US" sz="1800" spc="35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 </a:t>
          </a:r>
          <a:r>
            <a:rPr lang="en-US" sz="1800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after</a:t>
          </a:r>
          <a:r>
            <a:rPr lang="en-US" sz="1800" spc="55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 </a:t>
          </a:r>
          <a:r>
            <a:rPr lang="en-US" sz="1800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the</a:t>
          </a:r>
          <a:r>
            <a:rPr lang="en-US" sz="1800" spc="45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 </a:t>
          </a:r>
          <a:r>
            <a:rPr lang="en-US" sz="1800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expiration</a:t>
          </a:r>
          <a:r>
            <a:rPr lang="en-US" sz="1800" spc="95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 </a:t>
          </a:r>
          <a:r>
            <a:rPr lang="en-US" sz="1800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of</a:t>
          </a:r>
          <a:r>
            <a:rPr lang="en-US" sz="1800" spc="35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 </a:t>
          </a:r>
          <a:r>
            <a:rPr lang="en-US" sz="1800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three</a:t>
          </a:r>
          <a:r>
            <a:rPr lang="en-US" sz="1800" spc="60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 </a:t>
          </a:r>
          <a:r>
            <a:rPr lang="en-US" sz="1800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months</a:t>
          </a:r>
          <a:r>
            <a:rPr lang="en-US" sz="1800" spc="75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 </a:t>
          </a:r>
          <a:r>
            <a:rPr lang="en-US" sz="1800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from</a:t>
          </a:r>
          <a:r>
            <a:rPr lang="en-US" sz="1800" spc="55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 </a:t>
          </a:r>
          <a:r>
            <a:rPr lang="en-US" sz="1800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the</a:t>
          </a:r>
          <a:r>
            <a:rPr lang="en-US" sz="1800" spc="45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 </a:t>
          </a:r>
          <a:r>
            <a:rPr lang="en-US" sz="1800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accrual</a:t>
          </a:r>
          <a:r>
            <a:rPr lang="en-US" sz="1800" spc="75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 </a:t>
          </a:r>
          <a:r>
            <a:rPr lang="en-US" sz="1800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of</a:t>
          </a:r>
          <a:r>
            <a:rPr lang="en-US" sz="1800" spc="35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 </a:t>
          </a:r>
          <a:r>
            <a:rPr lang="en-US" sz="1800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such</a:t>
          </a:r>
          <a:r>
            <a:rPr lang="en-US" sz="1800" spc="55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 </a:t>
          </a:r>
          <a:r>
            <a:rPr lang="en-US" sz="1800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cause.</a:t>
          </a:r>
          <a:endParaRPr lang="en-US" sz="1800" dirty="0">
            <a:solidFill>
              <a:schemeClr val="tx1"/>
            </a:solidFill>
            <a:latin typeface="+mj-lt"/>
          </a:endParaRPr>
        </a:p>
      </dgm:t>
    </dgm:pt>
    <dgm:pt modelId="{23CA7814-652B-4B40-B200-D6C9C38F3544}" type="parTrans" cxnId="{7687F832-EF8B-434C-8692-A5738BF30232}">
      <dgm:prSet/>
      <dgm:spPr/>
      <dgm:t>
        <a:bodyPr/>
        <a:lstStyle/>
        <a:p>
          <a:endParaRPr lang="en-US"/>
        </a:p>
      </dgm:t>
    </dgm:pt>
    <dgm:pt modelId="{B1071AC1-4F44-4E32-9078-2E58BDEAA4E2}" type="sibTrans" cxnId="{7687F832-EF8B-434C-8692-A5738BF30232}">
      <dgm:prSet/>
      <dgm:spPr/>
      <dgm:t>
        <a:bodyPr/>
        <a:lstStyle/>
        <a:p>
          <a:endParaRPr lang="en-US"/>
        </a:p>
      </dgm:t>
    </dgm:pt>
    <dgm:pt modelId="{0E301773-3215-4D49-983E-DC981EECF1AE}">
      <dgm:prSet phldrT="[Text]" custT="1"/>
      <dgm:spPr>
        <a:solidFill>
          <a:srgbClr val="92D050"/>
        </a:solidFill>
      </dgm:spPr>
      <dgm:t>
        <a:bodyPr/>
        <a:lstStyle/>
        <a:p>
          <a:pPr algn="just">
            <a:lnSpc>
              <a:spcPct val="150000"/>
            </a:lnSpc>
          </a:pPr>
          <a:r>
            <a:rPr lang="en-US" sz="1800" spc="-5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N</a:t>
          </a:r>
          <a:r>
            <a:rPr lang="en-US" sz="1800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o</a:t>
          </a:r>
          <a:r>
            <a:rPr lang="en-US" sz="1800" spc="-50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 </a:t>
          </a:r>
          <a:r>
            <a:rPr lang="en-US" sz="1800" spc="-5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proceedin</a:t>
          </a:r>
          <a:r>
            <a:rPr lang="en-US" sz="1800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g</a:t>
          </a:r>
          <a:r>
            <a:rPr lang="en-US" sz="1800" spc="15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 </a:t>
          </a:r>
          <a:r>
            <a:rPr lang="en-US" sz="1800" spc="-5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o</a:t>
          </a:r>
          <a:r>
            <a:rPr lang="en-US" sz="1800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n</a:t>
          </a:r>
          <a:r>
            <a:rPr lang="en-US" sz="1800" spc="-45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 </a:t>
          </a:r>
          <a:r>
            <a:rPr lang="en-US" sz="1800" spc="-5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th</a:t>
          </a:r>
          <a:r>
            <a:rPr lang="en-US" sz="1800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e</a:t>
          </a:r>
          <a:r>
            <a:rPr lang="en-US" sz="1800" spc="-45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 </a:t>
          </a:r>
          <a:r>
            <a:rPr lang="en-US" sz="1800" spc="-5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groun</a:t>
          </a:r>
          <a:r>
            <a:rPr lang="en-US" sz="1800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d</a:t>
          </a:r>
          <a:r>
            <a:rPr lang="en-US" sz="1800" spc="-15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 </a:t>
          </a:r>
          <a:r>
            <a:rPr lang="en-US" sz="1800" spc="-5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o</a:t>
          </a:r>
          <a:r>
            <a:rPr lang="en-US" sz="1800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f</a:t>
          </a:r>
          <a:r>
            <a:rPr lang="en-US" sz="1800" spc="-55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 </a:t>
          </a:r>
          <a:r>
            <a:rPr lang="en-US" sz="1800" spc="-5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subsequen</a:t>
          </a:r>
          <a:r>
            <a:rPr lang="en-US" sz="1800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t</a:t>
          </a:r>
          <a:r>
            <a:rPr lang="en-US" sz="1800" spc="20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 </a:t>
          </a:r>
          <a:r>
            <a:rPr lang="en-US" sz="1800" spc="-5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detection </a:t>
          </a:r>
          <a:r>
            <a:rPr lang="en-US" sz="1800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of</a:t>
          </a:r>
          <a:r>
            <a:rPr lang="en-US" sz="1800" spc="120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 </a:t>
          </a:r>
          <a:r>
            <a:rPr lang="en-US" sz="1800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error</a:t>
          </a:r>
          <a:r>
            <a:rPr lang="en-US" sz="1800" spc="140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 </a:t>
          </a:r>
          <a:r>
            <a:rPr lang="en-US" sz="1800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in</a:t>
          </a:r>
          <a:r>
            <a:rPr lang="en-US" sz="1800" spc="120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 </a:t>
          </a:r>
          <a:r>
            <a:rPr lang="en-US" sz="1800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calculating</a:t>
          </a:r>
          <a:r>
            <a:rPr lang="en-US" sz="1800" spc="185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 </a:t>
          </a:r>
          <a:r>
            <a:rPr lang="en-US" sz="1800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amount</a:t>
          </a:r>
          <a:r>
            <a:rPr lang="en-US" sz="1800" spc="160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 </a:t>
          </a:r>
          <a:r>
            <a:rPr lang="en-US" sz="1800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of</a:t>
          </a:r>
          <a:r>
            <a:rPr lang="en-US" sz="1800" spc="120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 </a:t>
          </a:r>
          <a:r>
            <a:rPr lang="en-US" sz="1800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duty</a:t>
          </a:r>
          <a:r>
            <a:rPr lang="en-US" sz="1800" spc="135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 </a:t>
          </a:r>
          <a:r>
            <a:rPr lang="en-US" sz="1800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payable,</a:t>
          </a:r>
          <a:r>
            <a:rPr lang="en-US" sz="1800" spc="180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 </a:t>
          </a:r>
          <a:r>
            <a:rPr lang="en-US" sz="1800" b="1" dirty="0" smtClean="0">
              <a:solidFill>
                <a:srgbClr val="000099"/>
              </a:solidFill>
              <a:latin typeface="+mj-lt"/>
              <a:ea typeface="Arial" panose="020B0604020202020204" pitchFamily="34" charset="0"/>
            </a:rPr>
            <a:t>unless</a:t>
          </a:r>
          <a:r>
            <a:rPr lang="en-US" sz="1800" b="1" spc="155" dirty="0" smtClean="0">
              <a:solidFill>
                <a:srgbClr val="000099"/>
              </a:solidFill>
              <a:latin typeface="+mj-lt"/>
              <a:ea typeface="Arial" panose="020B0604020202020204" pitchFamily="34" charset="0"/>
            </a:rPr>
            <a:t> </a:t>
          </a:r>
          <a:r>
            <a:rPr lang="en-US" sz="1800" b="1" dirty="0" smtClean="0">
              <a:solidFill>
                <a:srgbClr val="000099"/>
              </a:solidFill>
              <a:latin typeface="+mj-lt"/>
              <a:ea typeface="Arial" panose="020B0604020202020204" pitchFamily="34" charset="0"/>
            </a:rPr>
            <a:t>there</a:t>
          </a:r>
          <a:r>
            <a:rPr lang="en-US" sz="1800" b="1" spc="145" dirty="0" smtClean="0">
              <a:solidFill>
                <a:srgbClr val="000099"/>
              </a:solidFill>
              <a:latin typeface="+mj-lt"/>
              <a:ea typeface="Arial" panose="020B0604020202020204" pitchFamily="34" charset="0"/>
            </a:rPr>
            <a:t> </a:t>
          </a:r>
          <a:r>
            <a:rPr lang="en-US" sz="1800" b="1" dirty="0" smtClean="0">
              <a:solidFill>
                <a:srgbClr val="000099"/>
              </a:solidFill>
              <a:latin typeface="+mj-lt"/>
              <a:ea typeface="Arial" panose="020B0604020202020204" pitchFamily="34" charset="0"/>
            </a:rPr>
            <a:t>is</a:t>
          </a:r>
          <a:r>
            <a:rPr lang="en-US" sz="1800" b="1" spc="115" dirty="0" smtClean="0">
              <a:solidFill>
                <a:srgbClr val="000099"/>
              </a:solidFill>
              <a:latin typeface="+mj-lt"/>
              <a:ea typeface="Arial" panose="020B0604020202020204" pitchFamily="34" charset="0"/>
            </a:rPr>
            <a:t> </a:t>
          </a:r>
          <a:r>
            <a:rPr lang="en-US" sz="1800" b="1" dirty="0" smtClean="0">
              <a:solidFill>
                <a:srgbClr val="000099"/>
              </a:solidFill>
              <a:latin typeface="+mj-lt"/>
              <a:ea typeface="Arial" panose="020B0604020202020204" pitchFamily="34" charset="0"/>
            </a:rPr>
            <a:t>evidence</a:t>
          </a:r>
          <a:r>
            <a:rPr lang="en-US" sz="1800" b="1" spc="175" dirty="0" smtClean="0">
              <a:solidFill>
                <a:srgbClr val="000099"/>
              </a:solidFill>
              <a:latin typeface="+mj-lt"/>
              <a:ea typeface="Arial" panose="020B0604020202020204" pitchFamily="34" charset="0"/>
            </a:rPr>
            <a:t> </a:t>
          </a:r>
          <a:r>
            <a:rPr lang="en-US" sz="1800" b="1" dirty="0" smtClean="0">
              <a:solidFill>
                <a:srgbClr val="000099"/>
              </a:solidFill>
              <a:latin typeface="+mj-lt"/>
              <a:ea typeface="Arial" panose="020B0604020202020204" pitchFamily="34" charset="0"/>
            </a:rPr>
            <a:t>of </a:t>
          </a:r>
          <a:r>
            <a:rPr lang="en-US" sz="1800" b="1" spc="5" dirty="0" smtClean="0">
              <a:solidFill>
                <a:srgbClr val="000099"/>
              </a:solidFill>
              <a:latin typeface="+mj-lt"/>
              <a:ea typeface="Arial" panose="020B0604020202020204" pitchFamily="34" charset="0"/>
            </a:rPr>
            <a:t>misconduct.</a:t>
          </a:r>
          <a:endParaRPr lang="en-US" sz="1800" b="1" dirty="0">
            <a:solidFill>
              <a:srgbClr val="000099"/>
            </a:solidFill>
            <a:latin typeface="+mj-lt"/>
          </a:endParaRPr>
        </a:p>
      </dgm:t>
    </dgm:pt>
    <dgm:pt modelId="{175BF657-6A1E-4DE1-95D0-0D76805E9BD4}" type="parTrans" cxnId="{41EE431A-47AE-47BD-A332-1C28CE7E20AC}">
      <dgm:prSet/>
      <dgm:spPr/>
      <dgm:t>
        <a:bodyPr/>
        <a:lstStyle/>
        <a:p>
          <a:endParaRPr lang="en-US"/>
        </a:p>
      </dgm:t>
    </dgm:pt>
    <dgm:pt modelId="{C991C9EE-098A-483F-B132-DCDCC937F812}" type="sibTrans" cxnId="{41EE431A-47AE-47BD-A332-1C28CE7E20AC}">
      <dgm:prSet/>
      <dgm:spPr/>
      <dgm:t>
        <a:bodyPr/>
        <a:lstStyle/>
        <a:p>
          <a:endParaRPr lang="en-US"/>
        </a:p>
      </dgm:t>
    </dgm:pt>
    <dgm:pt modelId="{2F66335C-4F5E-47B0-BCFD-1C6840C4F0E9}" type="pres">
      <dgm:prSet presAssocID="{094F8DBF-5DEE-405C-B1EC-B20D4558B453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BC3A353C-211F-4FDF-AD8D-6F53FB237C1A}" type="pres">
      <dgm:prSet presAssocID="{094F8DBF-5DEE-405C-B1EC-B20D4558B453}" presName="Name1" presStyleCnt="0"/>
      <dgm:spPr/>
    </dgm:pt>
    <dgm:pt modelId="{F9C153C3-6AFA-4483-BBB3-F9557FC83B45}" type="pres">
      <dgm:prSet presAssocID="{094F8DBF-5DEE-405C-B1EC-B20D4558B453}" presName="cycle" presStyleCnt="0"/>
      <dgm:spPr/>
    </dgm:pt>
    <dgm:pt modelId="{28139D8E-8380-456D-AEF7-F9E96DB3DA20}" type="pres">
      <dgm:prSet presAssocID="{094F8DBF-5DEE-405C-B1EC-B20D4558B453}" presName="srcNode" presStyleLbl="node1" presStyleIdx="0" presStyleCnt="3"/>
      <dgm:spPr/>
    </dgm:pt>
    <dgm:pt modelId="{AFF9FD15-A3EB-4DAD-A728-88CDA8A9B1E8}" type="pres">
      <dgm:prSet presAssocID="{094F8DBF-5DEE-405C-B1EC-B20D4558B453}" presName="conn" presStyleLbl="parChTrans1D2" presStyleIdx="0" presStyleCnt="1"/>
      <dgm:spPr/>
      <dgm:t>
        <a:bodyPr/>
        <a:lstStyle/>
        <a:p>
          <a:endParaRPr lang="en-US"/>
        </a:p>
      </dgm:t>
    </dgm:pt>
    <dgm:pt modelId="{193C126B-4120-46B8-A359-6AC6C4CBD7DB}" type="pres">
      <dgm:prSet presAssocID="{094F8DBF-5DEE-405C-B1EC-B20D4558B453}" presName="extraNode" presStyleLbl="node1" presStyleIdx="0" presStyleCnt="3"/>
      <dgm:spPr/>
    </dgm:pt>
    <dgm:pt modelId="{2C5DF283-9987-4294-BB16-CBB19228C445}" type="pres">
      <dgm:prSet presAssocID="{094F8DBF-5DEE-405C-B1EC-B20D4558B453}" presName="dstNode" presStyleLbl="node1" presStyleIdx="0" presStyleCnt="3"/>
      <dgm:spPr/>
    </dgm:pt>
    <dgm:pt modelId="{A2A3837E-85A6-4219-84EE-A69A9AC250DC}" type="pres">
      <dgm:prSet presAssocID="{9178ADAD-37CC-4AEC-98DD-DC8DD4640D32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518BF3-78BD-4FA4-A293-FC31D7D86715}" type="pres">
      <dgm:prSet presAssocID="{9178ADAD-37CC-4AEC-98DD-DC8DD4640D32}" presName="accent_1" presStyleCnt="0"/>
      <dgm:spPr/>
    </dgm:pt>
    <dgm:pt modelId="{7AC45D12-D2AC-4BDF-A254-90DDF7BB324D}" type="pres">
      <dgm:prSet presAssocID="{9178ADAD-37CC-4AEC-98DD-DC8DD4640D32}" presName="accentRepeatNode" presStyleLbl="solidFgAcc1" presStyleIdx="0" presStyleCnt="3"/>
      <dgm:spPr>
        <a:solidFill>
          <a:srgbClr val="00B050"/>
        </a:solidFill>
      </dgm:spPr>
      <dgm:t>
        <a:bodyPr/>
        <a:lstStyle/>
        <a:p>
          <a:endParaRPr lang="en-US"/>
        </a:p>
      </dgm:t>
    </dgm:pt>
    <dgm:pt modelId="{809A0786-45B7-43E3-9665-BEFB41F1E6CC}" type="pres">
      <dgm:prSet presAssocID="{622FA2FD-1332-4ED2-8E09-688073E34627}" presName="text_2" presStyleLbl="node1" presStyleIdx="1" presStyleCnt="3" custScaleY="1514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DE8FED-FDEE-4317-BBB9-4AC2262BF9AC}" type="pres">
      <dgm:prSet presAssocID="{622FA2FD-1332-4ED2-8E09-688073E34627}" presName="accent_2" presStyleCnt="0"/>
      <dgm:spPr/>
    </dgm:pt>
    <dgm:pt modelId="{6E549BFC-47ED-471C-9326-8E490510307D}" type="pres">
      <dgm:prSet presAssocID="{622FA2FD-1332-4ED2-8E09-688073E34627}" presName="accentRepeatNode" presStyleLbl="solidFgAcc1" presStyleIdx="1" presStyleCnt="3"/>
      <dgm:spPr>
        <a:solidFill>
          <a:srgbClr val="00B050"/>
        </a:solidFill>
      </dgm:spPr>
      <dgm:t>
        <a:bodyPr/>
        <a:lstStyle/>
        <a:p>
          <a:endParaRPr lang="en-US"/>
        </a:p>
      </dgm:t>
    </dgm:pt>
    <dgm:pt modelId="{43D4BF82-14E9-446F-8EB4-48F04C000050}" type="pres">
      <dgm:prSet presAssocID="{0E301773-3215-4D49-983E-DC981EECF1AE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D755EE-C784-4DCD-90D0-D487C9F9B1C2}" type="pres">
      <dgm:prSet presAssocID="{0E301773-3215-4D49-983E-DC981EECF1AE}" presName="accent_3" presStyleCnt="0"/>
      <dgm:spPr/>
    </dgm:pt>
    <dgm:pt modelId="{37AB3F69-61B7-4475-B7E4-4C5E9711EEDC}" type="pres">
      <dgm:prSet presAssocID="{0E301773-3215-4D49-983E-DC981EECF1AE}" presName="accentRepeatNode" presStyleLbl="solidFgAcc1" presStyleIdx="2" presStyleCnt="3"/>
      <dgm:spPr>
        <a:solidFill>
          <a:srgbClr val="00B050"/>
        </a:solidFill>
      </dgm:spPr>
      <dgm:t>
        <a:bodyPr/>
        <a:lstStyle/>
        <a:p>
          <a:endParaRPr lang="en-US"/>
        </a:p>
      </dgm:t>
    </dgm:pt>
  </dgm:ptLst>
  <dgm:cxnLst>
    <dgm:cxn modelId="{A48E49F6-D657-4C9A-8F95-9353BAFB3CB2}" srcId="{094F8DBF-5DEE-405C-B1EC-B20D4558B453}" destId="{9178ADAD-37CC-4AEC-98DD-DC8DD4640D32}" srcOrd="0" destOrd="0" parTransId="{4D1DB770-7C47-4F8D-84BA-09C53A20ADFF}" sibTransId="{E70B76B8-793A-4CED-AA4D-0A3234DDE791}"/>
    <dgm:cxn modelId="{8D72CEB9-D639-44B7-B564-8D5E6835F87A}" type="presOf" srcId="{0E301773-3215-4D49-983E-DC981EECF1AE}" destId="{43D4BF82-14E9-446F-8EB4-48F04C000050}" srcOrd="0" destOrd="0" presId="urn:microsoft.com/office/officeart/2008/layout/VerticalCurvedList"/>
    <dgm:cxn modelId="{B20322C8-F7C1-4ECC-ADB3-B0670ADC477D}" type="presOf" srcId="{094F8DBF-5DEE-405C-B1EC-B20D4558B453}" destId="{2F66335C-4F5E-47B0-BCFD-1C6840C4F0E9}" srcOrd="0" destOrd="0" presId="urn:microsoft.com/office/officeart/2008/layout/VerticalCurvedList"/>
    <dgm:cxn modelId="{7687F832-EF8B-434C-8692-A5738BF30232}" srcId="{094F8DBF-5DEE-405C-B1EC-B20D4558B453}" destId="{622FA2FD-1332-4ED2-8E09-688073E34627}" srcOrd="1" destOrd="0" parTransId="{23CA7814-652B-4B40-B200-D6C9C38F3544}" sibTransId="{B1071AC1-4F44-4E32-9078-2E58BDEAA4E2}"/>
    <dgm:cxn modelId="{1AD5B472-2DA1-4017-BF57-422EBBBA0C34}" type="presOf" srcId="{9178ADAD-37CC-4AEC-98DD-DC8DD4640D32}" destId="{A2A3837E-85A6-4219-84EE-A69A9AC250DC}" srcOrd="0" destOrd="0" presId="urn:microsoft.com/office/officeart/2008/layout/VerticalCurvedList"/>
    <dgm:cxn modelId="{4325AC3D-6C2E-4BA1-8576-132B60833734}" type="presOf" srcId="{622FA2FD-1332-4ED2-8E09-688073E34627}" destId="{809A0786-45B7-43E3-9665-BEFB41F1E6CC}" srcOrd="0" destOrd="0" presId="urn:microsoft.com/office/officeart/2008/layout/VerticalCurvedList"/>
    <dgm:cxn modelId="{41EE431A-47AE-47BD-A332-1C28CE7E20AC}" srcId="{094F8DBF-5DEE-405C-B1EC-B20D4558B453}" destId="{0E301773-3215-4D49-983E-DC981EECF1AE}" srcOrd="2" destOrd="0" parTransId="{175BF657-6A1E-4DE1-95D0-0D76805E9BD4}" sibTransId="{C991C9EE-098A-483F-B132-DCDCC937F812}"/>
    <dgm:cxn modelId="{D83ACAF9-BA96-46B2-B35E-EBBD884333D9}" type="presOf" srcId="{E70B76B8-793A-4CED-AA4D-0A3234DDE791}" destId="{AFF9FD15-A3EB-4DAD-A728-88CDA8A9B1E8}" srcOrd="0" destOrd="0" presId="urn:microsoft.com/office/officeart/2008/layout/VerticalCurvedList"/>
    <dgm:cxn modelId="{71956C7B-804E-4008-986E-50028091BB71}" type="presParOf" srcId="{2F66335C-4F5E-47B0-BCFD-1C6840C4F0E9}" destId="{BC3A353C-211F-4FDF-AD8D-6F53FB237C1A}" srcOrd="0" destOrd="0" presId="urn:microsoft.com/office/officeart/2008/layout/VerticalCurvedList"/>
    <dgm:cxn modelId="{512192B2-DBF0-4D69-B7BB-A99D851BA0B2}" type="presParOf" srcId="{BC3A353C-211F-4FDF-AD8D-6F53FB237C1A}" destId="{F9C153C3-6AFA-4483-BBB3-F9557FC83B45}" srcOrd="0" destOrd="0" presId="urn:microsoft.com/office/officeart/2008/layout/VerticalCurvedList"/>
    <dgm:cxn modelId="{B0F5CB7F-B20C-4537-A81D-A5851042C571}" type="presParOf" srcId="{F9C153C3-6AFA-4483-BBB3-F9557FC83B45}" destId="{28139D8E-8380-456D-AEF7-F9E96DB3DA20}" srcOrd="0" destOrd="0" presId="urn:microsoft.com/office/officeart/2008/layout/VerticalCurvedList"/>
    <dgm:cxn modelId="{AD78D14D-A364-4F01-AAD2-99BA12E6072B}" type="presParOf" srcId="{F9C153C3-6AFA-4483-BBB3-F9557FC83B45}" destId="{AFF9FD15-A3EB-4DAD-A728-88CDA8A9B1E8}" srcOrd="1" destOrd="0" presId="urn:microsoft.com/office/officeart/2008/layout/VerticalCurvedList"/>
    <dgm:cxn modelId="{585A6462-1904-4FF4-9FFA-96D11A62B35C}" type="presParOf" srcId="{F9C153C3-6AFA-4483-BBB3-F9557FC83B45}" destId="{193C126B-4120-46B8-A359-6AC6C4CBD7DB}" srcOrd="2" destOrd="0" presId="urn:microsoft.com/office/officeart/2008/layout/VerticalCurvedList"/>
    <dgm:cxn modelId="{5BF33CDA-2156-4F01-9996-8F9149ECB38C}" type="presParOf" srcId="{F9C153C3-6AFA-4483-BBB3-F9557FC83B45}" destId="{2C5DF283-9987-4294-BB16-CBB19228C445}" srcOrd="3" destOrd="0" presId="urn:microsoft.com/office/officeart/2008/layout/VerticalCurvedList"/>
    <dgm:cxn modelId="{624EFBD7-F5DD-4BA2-B002-1471FEB49805}" type="presParOf" srcId="{BC3A353C-211F-4FDF-AD8D-6F53FB237C1A}" destId="{A2A3837E-85A6-4219-84EE-A69A9AC250DC}" srcOrd="1" destOrd="0" presId="urn:microsoft.com/office/officeart/2008/layout/VerticalCurvedList"/>
    <dgm:cxn modelId="{B15369ED-C0C5-44E4-8E8E-2EE8F84F0229}" type="presParOf" srcId="{BC3A353C-211F-4FDF-AD8D-6F53FB237C1A}" destId="{5A518BF3-78BD-4FA4-A293-FC31D7D86715}" srcOrd="2" destOrd="0" presId="urn:microsoft.com/office/officeart/2008/layout/VerticalCurvedList"/>
    <dgm:cxn modelId="{46E4856E-B2E4-4F19-9C8B-82F6EE7D0282}" type="presParOf" srcId="{5A518BF3-78BD-4FA4-A293-FC31D7D86715}" destId="{7AC45D12-D2AC-4BDF-A254-90DDF7BB324D}" srcOrd="0" destOrd="0" presId="urn:microsoft.com/office/officeart/2008/layout/VerticalCurvedList"/>
    <dgm:cxn modelId="{8B675EE1-7E2D-40C3-9832-F69718CB1B4E}" type="presParOf" srcId="{BC3A353C-211F-4FDF-AD8D-6F53FB237C1A}" destId="{809A0786-45B7-43E3-9665-BEFB41F1E6CC}" srcOrd="3" destOrd="0" presId="urn:microsoft.com/office/officeart/2008/layout/VerticalCurvedList"/>
    <dgm:cxn modelId="{FAA38934-932C-4456-8321-688B5FD381A6}" type="presParOf" srcId="{BC3A353C-211F-4FDF-AD8D-6F53FB237C1A}" destId="{6ADE8FED-FDEE-4317-BBB9-4AC2262BF9AC}" srcOrd="4" destOrd="0" presId="urn:microsoft.com/office/officeart/2008/layout/VerticalCurvedList"/>
    <dgm:cxn modelId="{28216574-72DB-477E-80A9-20791DC61EB8}" type="presParOf" srcId="{6ADE8FED-FDEE-4317-BBB9-4AC2262BF9AC}" destId="{6E549BFC-47ED-471C-9326-8E490510307D}" srcOrd="0" destOrd="0" presId="urn:microsoft.com/office/officeart/2008/layout/VerticalCurvedList"/>
    <dgm:cxn modelId="{A15B13F7-3A16-4407-A7E0-06B4380A9479}" type="presParOf" srcId="{BC3A353C-211F-4FDF-AD8D-6F53FB237C1A}" destId="{43D4BF82-14E9-446F-8EB4-48F04C000050}" srcOrd="5" destOrd="0" presId="urn:microsoft.com/office/officeart/2008/layout/VerticalCurvedList"/>
    <dgm:cxn modelId="{49DB8493-E332-4C3B-B762-66C84EFB9F2C}" type="presParOf" srcId="{BC3A353C-211F-4FDF-AD8D-6F53FB237C1A}" destId="{EAD755EE-C784-4DCD-90D0-D487C9F9B1C2}" srcOrd="6" destOrd="0" presId="urn:microsoft.com/office/officeart/2008/layout/VerticalCurvedList"/>
    <dgm:cxn modelId="{05EA9627-FDA4-46FB-8629-716A7955A3CD}" type="presParOf" srcId="{EAD755EE-C784-4DCD-90D0-D487C9F9B1C2}" destId="{37AB3F69-61B7-4475-B7E4-4C5E9711EED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2D1DBB-C2A3-4D6E-B027-18A7D4DB9821}">
      <dsp:nvSpPr>
        <dsp:cNvPr id="0" name=""/>
        <dsp:cNvSpPr/>
      </dsp:nvSpPr>
      <dsp:spPr>
        <a:xfrm>
          <a:off x="0" y="0"/>
          <a:ext cx="1050834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4C237D-A43F-4AE2-8A3F-3C8660A00633}">
      <dsp:nvSpPr>
        <dsp:cNvPr id="0" name=""/>
        <dsp:cNvSpPr/>
      </dsp:nvSpPr>
      <dsp:spPr>
        <a:xfrm>
          <a:off x="0" y="0"/>
          <a:ext cx="2101668" cy="5837888"/>
        </a:xfrm>
        <a:prstGeom prst="rect">
          <a:avLst/>
        </a:prstGeom>
        <a:noFill/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2200" b="1" kern="1200" dirty="0" smtClean="0">
            <a:solidFill>
              <a:srgbClr val="C00000"/>
            </a:solidFill>
          </a:endParaRP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2200" b="1" kern="1200" dirty="0" smtClean="0">
            <a:solidFill>
              <a:srgbClr val="C00000"/>
            </a:solidFill>
          </a:endParaRP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200" b="1" kern="1200" dirty="0" smtClean="0">
              <a:solidFill>
                <a:srgbClr val="C00000"/>
              </a:solidFill>
            </a:rPr>
            <a:t>AFTER </a:t>
          </a: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2200" b="1" kern="1200" dirty="0" smtClean="0">
            <a:solidFill>
              <a:srgbClr val="C00000"/>
            </a:solidFill>
          </a:endParaRP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200" b="1" kern="1200" dirty="0" smtClean="0">
              <a:solidFill>
                <a:srgbClr val="C00000"/>
              </a:solidFill>
            </a:rPr>
            <a:t>ISSUANCE </a:t>
          </a: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2200" b="1" kern="1200" dirty="0" smtClean="0">
            <a:solidFill>
              <a:srgbClr val="C00000"/>
            </a:solidFill>
          </a:endParaRP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200" b="1" kern="1200" dirty="0" smtClean="0">
              <a:solidFill>
                <a:srgbClr val="C00000"/>
              </a:solidFill>
            </a:rPr>
            <a:t>OF </a:t>
          </a: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2200" b="1" kern="1200" dirty="0" smtClean="0">
            <a:solidFill>
              <a:srgbClr val="C00000"/>
            </a:solidFill>
          </a:endParaRP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200" b="1" kern="1200" dirty="0" smtClean="0">
              <a:solidFill>
                <a:srgbClr val="C00000"/>
              </a:solidFill>
            </a:rPr>
            <a:t>DISCHARGE</a:t>
          </a: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200" b="1" kern="1200" dirty="0" smtClean="0">
              <a:solidFill>
                <a:srgbClr val="C00000"/>
              </a:solidFill>
            </a:rPr>
            <a:t> </a:t>
          </a: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200" b="1" kern="1200" dirty="0" smtClean="0">
              <a:solidFill>
                <a:srgbClr val="C00000"/>
              </a:solidFill>
            </a:rPr>
            <a:t>CERTIFICATE</a:t>
          </a:r>
          <a:endParaRPr lang="en-US" sz="2200" kern="1200" dirty="0"/>
        </a:p>
      </dsp:txBody>
      <dsp:txXfrm>
        <a:off x="0" y="0"/>
        <a:ext cx="2101668" cy="5837888"/>
      </dsp:txXfrm>
    </dsp:sp>
    <dsp:sp modelId="{7CF9E5C3-1C82-4BAC-AA2E-30F2F56C7D38}">
      <dsp:nvSpPr>
        <dsp:cNvPr id="0" name=""/>
        <dsp:cNvSpPr/>
      </dsp:nvSpPr>
      <dsp:spPr>
        <a:xfrm>
          <a:off x="2259293" y="74398"/>
          <a:ext cx="8249050" cy="14879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just" defTabSz="102235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>
              <a:latin typeface="Rockwell Condensed" pitchFamily="18" charset="0"/>
              <a:ea typeface="Arial" panose="020B0604020202020204" pitchFamily="34" charset="0"/>
            </a:rPr>
            <a:t>a) </a:t>
          </a:r>
          <a:r>
            <a:rPr lang="en-US" sz="2300" kern="1200" dirty="0" smtClean="0">
              <a:solidFill>
                <a:srgbClr val="006600"/>
              </a:solidFill>
              <a:latin typeface="Rockwell Condensed" pitchFamily="18" charset="0"/>
              <a:ea typeface="Arial" panose="020B0604020202020204" pitchFamily="34" charset="0"/>
            </a:rPr>
            <a:t>Not </a:t>
          </a:r>
          <a:r>
            <a:rPr lang="en-US" sz="2300" kern="1200" dirty="0" smtClean="0">
              <a:solidFill>
                <a:srgbClr val="006600"/>
              </a:solidFill>
              <a:latin typeface="Rockwell Condensed" pitchFamily="18" charset="0"/>
              <a:ea typeface="Arial" panose="020B0604020202020204" pitchFamily="34" charset="0"/>
            </a:rPr>
            <a:t>be</a:t>
          </a:r>
          <a:r>
            <a:rPr lang="en-US" sz="2300" kern="1200" spc="-5" dirty="0" smtClean="0">
              <a:solidFill>
                <a:srgbClr val="006600"/>
              </a:solidFill>
              <a:latin typeface="Rockwell Condensed" pitchFamily="18" charset="0"/>
              <a:ea typeface="Arial" panose="020B0604020202020204" pitchFamily="34" charset="0"/>
            </a:rPr>
            <a:t> </a:t>
          </a:r>
          <a:r>
            <a:rPr lang="en-US" sz="2300" kern="1200" dirty="0" smtClean="0">
              <a:solidFill>
                <a:srgbClr val="006600"/>
              </a:solidFill>
              <a:latin typeface="Rockwell Condensed" pitchFamily="18" charset="0"/>
              <a:ea typeface="Arial" panose="020B0604020202020204" pitchFamily="34" charset="0"/>
            </a:rPr>
            <a:t>liable</a:t>
          </a:r>
          <a:r>
            <a:rPr lang="en-US" sz="2300" kern="1200" spc="15" dirty="0" smtClean="0">
              <a:solidFill>
                <a:srgbClr val="006600"/>
              </a:solidFill>
              <a:latin typeface="Rockwell Condensed" pitchFamily="18" charset="0"/>
              <a:ea typeface="Arial" panose="020B0604020202020204" pitchFamily="34" charset="0"/>
            </a:rPr>
            <a:t> </a:t>
          </a:r>
          <a:r>
            <a:rPr lang="en-US" sz="2300" kern="1200" dirty="0" smtClean="0">
              <a:solidFill>
                <a:srgbClr val="006600"/>
              </a:solidFill>
              <a:latin typeface="Rockwell Condensed" pitchFamily="18" charset="0"/>
              <a:ea typeface="Arial" panose="020B0604020202020204" pitchFamily="34" charset="0"/>
            </a:rPr>
            <a:t>to</a:t>
          </a:r>
          <a:r>
            <a:rPr lang="en-US" sz="2300" kern="1200" spc="-10" dirty="0" smtClean="0">
              <a:solidFill>
                <a:srgbClr val="006600"/>
              </a:solidFill>
              <a:latin typeface="Rockwell Condensed" pitchFamily="18" charset="0"/>
              <a:ea typeface="Arial" panose="020B0604020202020204" pitchFamily="34" charset="0"/>
            </a:rPr>
            <a:t> </a:t>
          </a:r>
          <a:r>
            <a:rPr lang="en-US" sz="2300" kern="1200" dirty="0" smtClean="0">
              <a:solidFill>
                <a:srgbClr val="006600"/>
              </a:solidFill>
              <a:latin typeface="Rockwell Condensed" pitchFamily="18" charset="0"/>
              <a:ea typeface="Arial" panose="020B0604020202020204" pitchFamily="34" charset="0"/>
            </a:rPr>
            <a:t>pay any further</a:t>
          </a:r>
          <a:r>
            <a:rPr lang="en-US" sz="2300" kern="1200" spc="25" dirty="0" smtClean="0">
              <a:solidFill>
                <a:srgbClr val="006600"/>
              </a:solidFill>
              <a:latin typeface="Rockwell Condensed" pitchFamily="18" charset="0"/>
              <a:ea typeface="Arial" panose="020B0604020202020204" pitchFamily="34" charset="0"/>
            </a:rPr>
            <a:t> </a:t>
          </a:r>
          <a:r>
            <a:rPr lang="en-US" sz="2300" kern="1200" dirty="0" smtClean="0">
              <a:solidFill>
                <a:srgbClr val="006600"/>
              </a:solidFill>
              <a:latin typeface="Rockwell Condensed" pitchFamily="18" charset="0"/>
              <a:ea typeface="Arial" panose="020B0604020202020204" pitchFamily="34" charset="0"/>
            </a:rPr>
            <a:t>duty,</a:t>
          </a:r>
          <a:r>
            <a:rPr lang="en-US" sz="2300" kern="1200" spc="10" dirty="0" smtClean="0">
              <a:solidFill>
                <a:srgbClr val="006600"/>
              </a:solidFill>
              <a:latin typeface="Rockwell Condensed" pitchFamily="18" charset="0"/>
              <a:ea typeface="Arial" panose="020B0604020202020204" pitchFamily="34" charset="0"/>
            </a:rPr>
            <a:t> </a:t>
          </a:r>
          <a:r>
            <a:rPr lang="en-US" sz="2300" kern="1200" dirty="0" smtClean="0">
              <a:solidFill>
                <a:srgbClr val="006600"/>
              </a:solidFill>
              <a:latin typeface="Rockwell Condensed" pitchFamily="18" charset="0"/>
              <a:ea typeface="Arial" panose="020B0604020202020204" pitchFamily="34" charset="0"/>
            </a:rPr>
            <a:t>interest,</a:t>
          </a:r>
          <a:r>
            <a:rPr lang="en-US" sz="2300" kern="1200" spc="35" dirty="0" smtClean="0">
              <a:solidFill>
                <a:srgbClr val="006600"/>
              </a:solidFill>
              <a:latin typeface="Rockwell Condensed" pitchFamily="18" charset="0"/>
              <a:ea typeface="Arial" panose="020B0604020202020204" pitchFamily="34" charset="0"/>
            </a:rPr>
            <a:t> </a:t>
          </a:r>
          <a:r>
            <a:rPr lang="en-US" sz="2300" kern="1200" dirty="0" smtClean="0">
              <a:solidFill>
                <a:srgbClr val="006600"/>
              </a:solidFill>
              <a:latin typeface="Rockwell Condensed" pitchFamily="18" charset="0"/>
              <a:ea typeface="Arial" panose="020B0604020202020204" pitchFamily="34" charset="0"/>
            </a:rPr>
            <a:t>or</a:t>
          </a:r>
          <a:r>
            <a:rPr lang="en-US" sz="2300" kern="1200" spc="-10" dirty="0" smtClean="0">
              <a:solidFill>
                <a:srgbClr val="006600"/>
              </a:solidFill>
              <a:latin typeface="Rockwell Condensed" pitchFamily="18" charset="0"/>
              <a:ea typeface="Arial" panose="020B0604020202020204" pitchFamily="34" charset="0"/>
            </a:rPr>
            <a:t> </a:t>
          </a:r>
          <a:r>
            <a:rPr lang="en-US" sz="2300" kern="1200" dirty="0" smtClean="0">
              <a:solidFill>
                <a:srgbClr val="006600"/>
              </a:solidFill>
              <a:latin typeface="Rockwell Condensed" pitchFamily="18" charset="0"/>
              <a:ea typeface="Arial" panose="020B0604020202020204" pitchFamily="34" charset="0"/>
            </a:rPr>
            <a:t>penalty</a:t>
          </a:r>
          <a:r>
            <a:rPr lang="en-US" sz="2300" kern="1200" spc="30" dirty="0" smtClean="0">
              <a:solidFill>
                <a:srgbClr val="006600"/>
              </a:solidFill>
              <a:latin typeface="Rockwell Condensed" pitchFamily="18" charset="0"/>
              <a:ea typeface="Arial" panose="020B0604020202020204" pitchFamily="34" charset="0"/>
            </a:rPr>
            <a:t> </a:t>
          </a:r>
          <a:r>
            <a:rPr lang="en-US" sz="2300" kern="1200" dirty="0" smtClean="0">
              <a:latin typeface="Rockwell Condensed" pitchFamily="18" charset="0"/>
              <a:ea typeface="Arial" panose="020B0604020202020204" pitchFamily="34" charset="0"/>
            </a:rPr>
            <a:t>with</a:t>
          </a:r>
          <a:r>
            <a:rPr lang="en-US" sz="2300" kern="1200" spc="5" dirty="0" smtClean="0">
              <a:latin typeface="Rockwell Condensed" pitchFamily="18" charset="0"/>
              <a:ea typeface="Arial" panose="020B0604020202020204" pitchFamily="34" charset="0"/>
            </a:rPr>
            <a:t> </a:t>
          </a:r>
          <a:r>
            <a:rPr lang="en-US" sz="2300" kern="1200" spc="5" dirty="0" smtClean="0">
              <a:latin typeface="Rockwell Condensed" pitchFamily="18" charset="0"/>
              <a:ea typeface="Arial" panose="020B0604020202020204" pitchFamily="34" charset="0"/>
            </a:rPr>
            <a:t>    </a:t>
          </a:r>
        </a:p>
        <a:p>
          <a:pPr lvl="0" algn="just" defTabSz="102235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spc="5" dirty="0" smtClean="0">
              <a:latin typeface="Rockwell Condensed" pitchFamily="18" charset="0"/>
              <a:ea typeface="Arial" panose="020B0604020202020204" pitchFamily="34" charset="0"/>
            </a:rPr>
            <a:t>   </a:t>
          </a:r>
          <a:r>
            <a:rPr lang="en-US" sz="2300" kern="1200" dirty="0" smtClean="0">
              <a:latin typeface="Rockwell Condensed" pitchFamily="18" charset="0"/>
              <a:ea typeface="Arial" panose="020B0604020202020204" pitchFamily="34" charset="0"/>
            </a:rPr>
            <a:t>respect</a:t>
          </a:r>
          <a:r>
            <a:rPr lang="en-US" sz="2300" kern="1200" spc="30" dirty="0" smtClean="0">
              <a:latin typeface="Rockwell Condensed" pitchFamily="18" charset="0"/>
              <a:ea typeface="Arial" panose="020B0604020202020204" pitchFamily="34" charset="0"/>
            </a:rPr>
            <a:t> </a:t>
          </a:r>
          <a:r>
            <a:rPr lang="en-US" sz="2300" kern="1200" dirty="0" smtClean="0">
              <a:latin typeface="Rockwell Condensed" pitchFamily="18" charset="0"/>
              <a:ea typeface="Arial" panose="020B0604020202020204" pitchFamily="34" charset="0"/>
            </a:rPr>
            <a:t>to</a:t>
          </a:r>
          <a:r>
            <a:rPr lang="en-US" sz="2300" kern="1200" spc="-10" dirty="0" smtClean="0">
              <a:latin typeface="Rockwell Condensed" pitchFamily="18" charset="0"/>
              <a:ea typeface="Arial" panose="020B0604020202020204" pitchFamily="34" charset="0"/>
            </a:rPr>
            <a:t> </a:t>
          </a:r>
          <a:r>
            <a:rPr lang="en-US" sz="2300" kern="1200" dirty="0" smtClean="0">
              <a:latin typeface="Rockwell Condensed" pitchFamily="18" charset="0"/>
              <a:ea typeface="Arial" panose="020B0604020202020204" pitchFamily="34" charset="0"/>
            </a:rPr>
            <a:t>the matter and the time period </a:t>
          </a:r>
          <a:r>
            <a:rPr lang="en-US" sz="2300" kern="1200" dirty="0" smtClean="0">
              <a:latin typeface="Rockwell Condensed" pitchFamily="18" charset="0"/>
              <a:ea typeface="Arial" panose="020B0604020202020204" pitchFamily="34" charset="0"/>
            </a:rPr>
            <a:t>covered.</a:t>
          </a:r>
          <a:endParaRPr lang="en-US" sz="2300" kern="1200" dirty="0">
            <a:latin typeface="Rockwell Condensed" pitchFamily="18" charset="0"/>
          </a:endParaRPr>
        </a:p>
      </dsp:txBody>
      <dsp:txXfrm>
        <a:off x="2259293" y="74398"/>
        <a:ext cx="8249050" cy="1487977"/>
      </dsp:txXfrm>
    </dsp:sp>
    <dsp:sp modelId="{784D0FEE-D8BF-4649-A69D-9B5A032C51A4}">
      <dsp:nvSpPr>
        <dsp:cNvPr id="0" name=""/>
        <dsp:cNvSpPr/>
      </dsp:nvSpPr>
      <dsp:spPr>
        <a:xfrm>
          <a:off x="2101668" y="1562376"/>
          <a:ext cx="840667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A7FD6C-00E7-4994-81C4-C05262B62BD8}">
      <dsp:nvSpPr>
        <dsp:cNvPr id="0" name=""/>
        <dsp:cNvSpPr/>
      </dsp:nvSpPr>
      <dsp:spPr>
        <a:xfrm>
          <a:off x="2259293" y="1636775"/>
          <a:ext cx="8249050" cy="9949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>
              <a:latin typeface="Rockwell Condensed" pitchFamily="18" charset="0"/>
              <a:ea typeface="Arial" panose="020B0604020202020204" pitchFamily="34" charset="0"/>
            </a:rPr>
            <a:t>b) </a:t>
          </a:r>
          <a:r>
            <a:rPr lang="en-US" sz="2300" kern="1200" dirty="0" smtClean="0">
              <a:solidFill>
                <a:srgbClr val="006600"/>
              </a:solidFill>
              <a:latin typeface="Rockwell Condensed" pitchFamily="18" charset="0"/>
              <a:ea typeface="Arial" panose="020B0604020202020204" pitchFamily="34" charset="0"/>
            </a:rPr>
            <a:t>Not</a:t>
          </a:r>
          <a:r>
            <a:rPr lang="en-US" sz="2300" kern="1200" spc="-15" dirty="0" smtClean="0">
              <a:solidFill>
                <a:srgbClr val="006600"/>
              </a:solidFill>
              <a:latin typeface="Rockwell Condensed" pitchFamily="18" charset="0"/>
              <a:ea typeface="Arial" panose="020B0604020202020204" pitchFamily="34" charset="0"/>
            </a:rPr>
            <a:t> </a:t>
          </a:r>
          <a:r>
            <a:rPr lang="en-US" sz="2300" kern="1200" dirty="0" smtClean="0">
              <a:solidFill>
                <a:srgbClr val="006600"/>
              </a:solidFill>
              <a:latin typeface="Rockwell Condensed" pitchFamily="18" charset="0"/>
              <a:ea typeface="Arial" panose="020B0604020202020204" pitchFamily="34" charset="0"/>
            </a:rPr>
            <a:t>be</a:t>
          </a:r>
          <a:r>
            <a:rPr lang="en-US" sz="2300" kern="1200" spc="-20" dirty="0" smtClean="0">
              <a:solidFill>
                <a:srgbClr val="006600"/>
              </a:solidFill>
              <a:latin typeface="Rockwell Condensed" pitchFamily="18" charset="0"/>
              <a:ea typeface="Arial" panose="020B0604020202020204" pitchFamily="34" charset="0"/>
            </a:rPr>
            <a:t> </a:t>
          </a:r>
          <a:r>
            <a:rPr lang="en-US" sz="2300" kern="1200" dirty="0" smtClean="0">
              <a:solidFill>
                <a:srgbClr val="006600"/>
              </a:solidFill>
              <a:latin typeface="Rockwell Condensed" pitchFamily="18" charset="0"/>
              <a:ea typeface="Arial" panose="020B0604020202020204" pitchFamily="34" charset="0"/>
            </a:rPr>
            <a:t>liable to</a:t>
          </a:r>
          <a:r>
            <a:rPr lang="en-US" sz="2300" kern="1200" spc="-25" dirty="0" smtClean="0">
              <a:solidFill>
                <a:srgbClr val="006600"/>
              </a:solidFill>
              <a:latin typeface="Rockwell Condensed" pitchFamily="18" charset="0"/>
              <a:ea typeface="Arial" panose="020B0604020202020204" pitchFamily="34" charset="0"/>
            </a:rPr>
            <a:t> </a:t>
          </a:r>
          <a:r>
            <a:rPr lang="en-US" sz="2300" kern="1200" dirty="0" smtClean="0">
              <a:solidFill>
                <a:srgbClr val="006600"/>
              </a:solidFill>
              <a:latin typeface="Rockwell Condensed" pitchFamily="18" charset="0"/>
              <a:ea typeface="Arial" panose="020B0604020202020204" pitchFamily="34" charset="0"/>
            </a:rPr>
            <a:t>be</a:t>
          </a:r>
          <a:r>
            <a:rPr lang="en-US" sz="2300" kern="1200" spc="-20" dirty="0" smtClean="0">
              <a:solidFill>
                <a:srgbClr val="006600"/>
              </a:solidFill>
              <a:latin typeface="Rockwell Condensed" pitchFamily="18" charset="0"/>
              <a:ea typeface="Arial" panose="020B0604020202020204" pitchFamily="34" charset="0"/>
            </a:rPr>
            <a:t> </a:t>
          </a:r>
          <a:r>
            <a:rPr lang="en-US" sz="2300" kern="1200" dirty="0" smtClean="0">
              <a:solidFill>
                <a:srgbClr val="006600"/>
              </a:solidFill>
              <a:latin typeface="Rockwell Condensed" pitchFamily="18" charset="0"/>
              <a:ea typeface="Arial" panose="020B0604020202020204" pitchFamily="34" charset="0"/>
            </a:rPr>
            <a:t>prosecuted</a:t>
          </a:r>
          <a:r>
            <a:rPr lang="en-US" sz="2300" kern="1200" spc="45" dirty="0" smtClean="0">
              <a:latin typeface="Rockwell Condensed" pitchFamily="18" charset="0"/>
              <a:ea typeface="Arial" panose="020B0604020202020204" pitchFamily="34" charset="0"/>
            </a:rPr>
            <a:t> </a:t>
          </a:r>
          <a:r>
            <a:rPr lang="en-US" sz="2300" kern="1200" dirty="0" smtClean="0">
              <a:latin typeface="Rockwell Condensed" pitchFamily="18" charset="0"/>
              <a:ea typeface="Arial" panose="020B0604020202020204" pitchFamily="34" charset="0"/>
            </a:rPr>
            <a:t>under</a:t>
          </a:r>
          <a:r>
            <a:rPr lang="en-US" sz="2300" kern="1200" spc="5" dirty="0" smtClean="0">
              <a:latin typeface="Rockwell Condensed" pitchFamily="18" charset="0"/>
              <a:ea typeface="Arial" panose="020B0604020202020204" pitchFamily="34" charset="0"/>
            </a:rPr>
            <a:t> </a:t>
          </a:r>
          <a:r>
            <a:rPr lang="en-US" sz="2300" kern="1200" dirty="0" smtClean="0">
              <a:latin typeface="Rockwell Condensed" pitchFamily="18" charset="0"/>
              <a:ea typeface="Arial" panose="020B0604020202020204" pitchFamily="34" charset="0"/>
            </a:rPr>
            <a:t>the</a:t>
          </a:r>
          <a:r>
            <a:rPr lang="en-US" sz="2300" kern="1200" spc="-15" dirty="0" smtClean="0">
              <a:latin typeface="Rockwell Condensed" pitchFamily="18" charset="0"/>
              <a:ea typeface="Arial" panose="020B0604020202020204" pitchFamily="34" charset="0"/>
            </a:rPr>
            <a:t> </a:t>
          </a:r>
          <a:r>
            <a:rPr lang="en-US" sz="2300" kern="1200" spc="-15" dirty="0" smtClean="0">
              <a:latin typeface="Rockwell Condensed" pitchFamily="18" charset="0"/>
              <a:ea typeface="Arial" panose="020B0604020202020204" pitchFamily="34" charset="0"/>
            </a:rPr>
            <a:t>I</a:t>
          </a:r>
          <a:r>
            <a:rPr lang="en-US" sz="2300" kern="1200" dirty="0" smtClean="0">
              <a:latin typeface="Rockwell Condensed" pitchFamily="18" charset="0"/>
              <a:ea typeface="Arial" panose="020B0604020202020204" pitchFamily="34" charset="0"/>
            </a:rPr>
            <a:t>ndirect</a:t>
          </a:r>
          <a:r>
            <a:rPr lang="en-US" sz="2300" kern="1200" spc="15" dirty="0" smtClean="0">
              <a:latin typeface="Rockwell Condensed" pitchFamily="18" charset="0"/>
              <a:ea typeface="Arial" panose="020B0604020202020204" pitchFamily="34" charset="0"/>
            </a:rPr>
            <a:t> T</a:t>
          </a:r>
          <a:r>
            <a:rPr lang="en-US" sz="2300" kern="1200" dirty="0" smtClean="0">
              <a:latin typeface="Rockwell Condensed" pitchFamily="18" charset="0"/>
              <a:ea typeface="Arial" panose="020B0604020202020204" pitchFamily="34" charset="0"/>
            </a:rPr>
            <a:t>ax</a:t>
          </a:r>
          <a:r>
            <a:rPr lang="en-US" sz="2300" kern="1200" spc="-15" dirty="0" smtClean="0">
              <a:latin typeface="Rockwell Condensed" pitchFamily="18" charset="0"/>
              <a:ea typeface="Arial" panose="020B0604020202020204" pitchFamily="34" charset="0"/>
            </a:rPr>
            <a:t> </a:t>
          </a:r>
          <a:r>
            <a:rPr lang="en-US" sz="2300" kern="1200" dirty="0" smtClean="0">
              <a:latin typeface="Rockwell Condensed" pitchFamily="18" charset="0"/>
              <a:ea typeface="Arial" panose="020B0604020202020204" pitchFamily="34" charset="0"/>
            </a:rPr>
            <a:t>enactment.</a:t>
          </a:r>
          <a:endParaRPr lang="en-US" sz="2300" kern="1200" dirty="0">
            <a:latin typeface="Rockwell Condensed" pitchFamily="18" charset="0"/>
            <a:ea typeface="Arial" panose="020B0604020202020204" pitchFamily="34" charset="0"/>
          </a:endParaRPr>
        </a:p>
      </dsp:txBody>
      <dsp:txXfrm>
        <a:off x="2259293" y="1636775"/>
        <a:ext cx="8249050" cy="994906"/>
      </dsp:txXfrm>
    </dsp:sp>
    <dsp:sp modelId="{C2D9BED5-88E9-4EF4-B5DF-64C13D5C12F1}">
      <dsp:nvSpPr>
        <dsp:cNvPr id="0" name=""/>
        <dsp:cNvSpPr/>
      </dsp:nvSpPr>
      <dsp:spPr>
        <a:xfrm>
          <a:off x="2101668" y="2631681"/>
          <a:ext cx="840667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94D076-E7A4-4160-9B9F-C3BB72250769}">
      <dsp:nvSpPr>
        <dsp:cNvPr id="0" name=""/>
        <dsp:cNvSpPr/>
      </dsp:nvSpPr>
      <dsp:spPr>
        <a:xfrm>
          <a:off x="2259293" y="2706080"/>
          <a:ext cx="8249050" cy="14879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n-US" sz="2300" i="0" kern="1200" spc="20" dirty="0" smtClean="0">
              <a:latin typeface="Rockwell Condensed" pitchFamily="18" charset="0"/>
              <a:ea typeface="Arial" panose="020B0604020202020204" pitchFamily="34" charset="0"/>
              <a:cs typeface="Arial" panose="020B0604020202020204" pitchFamily="34" charset="0"/>
            </a:rPr>
            <a:t>c</a:t>
          </a:r>
          <a:r>
            <a:rPr lang="en-US" sz="2300" kern="1200" dirty="0" smtClean="0">
              <a:latin typeface="Rockwell Condensed" pitchFamily="18" charset="0"/>
              <a:ea typeface="Arial" panose="020B0604020202020204" pitchFamily="34" charset="0"/>
              <a:cs typeface="Arial" panose="020B0604020202020204" pitchFamily="34" charset="0"/>
            </a:rPr>
            <a:t>)</a:t>
          </a:r>
          <a:r>
            <a:rPr lang="en-US" sz="2300" kern="1200" spc="140" dirty="0" smtClean="0">
              <a:latin typeface="Rockwell Condensed" pitchFamily="18" charset="0"/>
              <a:ea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300" kern="1200" spc="140" dirty="0" smtClean="0">
              <a:latin typeface="Rockwell Condensed" pitchFamily="18" charset="0"/>
              <a:ea typeface="Arial" panose="020B0604020202020204" pitchFamily="34" charset="0"/>
              <a:cs typeface="Arial" panose="020B0604020202020204" pitchFamily="34" charset="0"/>
            </a:rPr>
            <a:t>S</a:t>
          </a:r>
          <a:r>
            <a:rPr lang="en-US" sz="2300" kern="1200" spc="5" dirty="0" smtClean="0">
              <a:latin typeface="Rockwell Condensed" pitchFamily="18" charset="0"/>
              <a:ea typeface="Arial" panose="020B0604020202020204" pitchFamily="34" charset="0"/>
              <a:cs typeface="Arial" panose="020B0604020202020204" pitchFamily="34" charset="0"/>
            </a:rPr>
            <a:t>hal</a:t>
          </a:r>
          <a:r>
            <a:rPr lang="en-US" sz="2300" kern="1200" dirty="0" smtClean="0">
              <a:latin typeface="Rockwell Condensed" pitchFamily="18" charset="0"/>
              <a:ea typeface="Arial" panose="020B0604020202020204" pitchFamily="34" charset="0"/>
              <a:cs typeface="Arial" panose="020B0604020202020204" pitchFamily="34" charset="0"/>
            </a:rPr>
            <a:t>l</a:t>
          </a:r>
          <a:r>
            <a:rPr lang="en-US" sz="2300" kern="1200" spc="170" dirty="0" smtClean="0">
              <a:latin typeface="Rockwell Condensed" pitchFamily="18" charset="0"/>
              <a:ea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300" kern="1200" spc="170" dirty="0" smtClean="0">
              <a:solidFill>
                <a:srgbClr val="006600"/>
              </a:solidFill>
              <a:latin typeface="Rockwell Condensed" pitchFamily="18" charset="0"/>
              <a:ea typeface="Arial" panose="020B0604020202020204" pitchFamily="34" charset="0"/>
              <a:cs typeface="Arial" panose="020B0604020202020204" pitchFamily="34" charset="0"/>
            </a:rPr>
            <a:t>not </a:t>
          </a:r>
          <a:r>
            <a:rPr lang="en-US" sz="2300" kern="1200" spc="5" dirty="0" smtClean="0">
              <a:solidFill>
                <a:srgbClr val="006600"/>
              </a:solidFill>
              <a:latin typeface="Rockwell Condensed" pitchFamily="18" charset="0"/>
              <a:ea typeface="Arial" panose="020B0604020202020204" pitchFamily="34" charset="0"/>
              <a:cs typeface="Arial" panose="020B0604020202020204" pitchFamily="34" charset="0"/>
            </a:rPr>
            <a:t>b</a:t>
          </a:r>
          <a:r>
            <a:rPr lang="en-US" sz="2300" kern="1200" dirty="0" smtClean="0">
              <a:solidFill>
                <a:srgbClr val="006600"/>
              </a:solidFill>
              <a:latin typeface="Rockwell Condensed" pitchFamily="18" charset="0"/>
              <a:ea typeface="Arial" panose="020B0604020202020204" pitchFamily="34" charset="0"/>
              <a:cs typeface="Arial" panose="020B0604020202020204" pitchFamily="34" charset="0"/>
            </a:rPr>
            <a:t>e</a:t>
          </a:r>
          <a:r>
            <a:rPr lang="en-US" sz="2300" kern="1200" spc="160" dirty="0" smtClean="0">
              <a:solidFill>
                <a:srgbClr val="006600"/>
              </a:solidFill>
              <a:latin typeface="Rockwell Condensed" pitchFamily="18" charset="0"/>
              <a:ea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300" kern="1200" spc="5" dirty="0" smtClean="0">
              <a:solidFill>
                <a:srgbClr val="006600"/>
              </a:solidFill>
              <a:latin typeface="Rockwell Condensed" pitchFamily="18" charset="0"/>
              <a:ea typeface="Arial" panose="020B0604020202020204" pitchFamily="34" charset="0"/>
              <a:cs typeface="Arial" panose="020B0604020202020204" pitchFamily="34" charset="0"/>
            </a:rPr>
            <a:t>reopene</a:t>
          </a:r>
          <a:r>
            <a:rPr lang="en-US" sz="2300" kern="1200" dirty="0" smtClean="0">
              <a:solidFill>
                <a:srgbClr val="006600"/>
              </a:solidFill>
              <a:latin typeface="Rockwell Condensed" pitchFamily="18" charset="0"/>
              <a:ea typeface="Arial" panose="020B0604020202020204" pitchFamily="34" charset="0"/>
              <a:cs typeface="Arial" panose="020B0604020202020204" pitchFamily="34" charset="0"/>
            </a:rPr>
            <a:t>d</a:t>
          </a:r>
          <a:r>
            <a:rPr lang="en-US" sz="2300" kern="1200" spc="205" dirty="0" smtClean="0">
              <a:latin typeface="Rockwell Condensed" pitchFamily="18" charset="0"/>
              <a:ea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300" kern="1200" spc="5" dirty="0" smtClean="0">
              <a:latin typeface="Rockwell Condensed" pitchFamily="18" charset="0"/>
              <a:ea typeface="Arial" panose="020B0604020202020204" pitchFamily="34" charset="0"/>
              <a:cs typeface="Arial" panose="020B0604020202020204" pitchFamily="34" charset="0"/>
            </a:rPr>
            <a:t>i</a:t>
          </a:r>
          <a:r>
            <a:rPr lang="en-US" sz="2300" kern="1200" dirty="0" smtClean="0">
              <a:latin typeface="Rockwell Condensed" pitchFamily="18" charset="0"/>
              <a:ea typeface="Arial" panose="020B0604020202020204" pitchFamily="34" charset="0"/>
              <a:cs typeface="Arial" panose="020B0604020202020204" pitchFamily="34" charset="0"/>
            </a:rPr>
            <a:t>n</a:t>
          </a:r>
          <a:r>
            <a:rPr lang="en-US" sz="2300" kern="1200" spc="150" dirty="0" smtClean="0">
              <a:latin typeface="Rockwell Condensed" pitchFamily="18" charset="0"/>
              <a:ea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300" kern="1200" spc="5" dirty="0" smtClean="0">
              <a:latin typeface="Rockwell Condensed" pitchFamily="18" charset="0"/>
              <a:ea typeface="Arial" panose="020B0604020202020204" pitchFamily="34" charset="0"/>
              <a:cs typeface="Arial" panose="020B0604020202020204" pitchFamily="34" charset="0"/>
            </a:rPr>
            <a:t>an</a:t>
          </a:r>
          <a:r>
            <a:rPr lang="en-US" sz="2300" kern="1200" dirty="0" smtClean="0">
              <a:latin typeface="Rockwell Condensed" pitchFamily="18" charset="0"/>
              <a:ea typeface="Arial" panose="020B0604020202020204" pitchFamily="34" charset="0"/>
              <a:cs typeface="Arial" panose="020B0604020202020204" pitchFamily="34" charset="0"/>
            </a:rPr>
            <a:t>y</a:t>
          </a:r>
          <a:r>
            <a:rPr lang="en-US" sz="2300" kern="1200" spc="165" dirty="0" smtClean="0">
              <a:latin typeface="Rockwell Condensed" pitchFamily="18" charset="0"/>
              <a:ea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300" kern="1200" spc="5" dirty="0" smtClean="0">
              <a:latin typeface="Rockwell Condensed" pitchFamily="18" charset="0"/>
              <a:ea typeface="Arial" panose="020B0604020202020204" pitchFamily="34" charset="0"/>
              <a:cs typeface="Arial" panose="020B0604020202020204" pitchFamily="34" charset="0"/>
            </a:rPr>
            <a:t>other </a:t>
          </a:r>
          <a:r>
            <a:rPr lang="en-US" sz="2300" kern="1200" dirty="0" smtClean="0">
              <a:latin typeface="Rockwell Condensed" pitchFamily="18" charset="0"/>
              <a:ea typeface="Arial" panose="020B0604020202020204" pitchFamily="34" charset="0"/>
              <a:cs typeface="Arial" panose="020B0604020202020204" pitchFamily="34" charset="0"/>
            </a:rPr>
            <a:t>proceeding</a:t>
          </a:r>
          <a:r>
            <a:rPr lang="en-US" sz="2300" kern="1200" spc="120" dirty="0" smtClean="0">
              <a:latin typeface="Rockwell Condensed" pitchFamily="18" charset="0"/>
              <a:ea typeface="Arial" panose="020B0604020202020204" pitchFamily="34" charset="0"/>
              <a:cs typeface="Arial" panose="020B0604020202020204" pitchFamily="34" charset="0"/>
            </a:rPr>
            <a:t> under the </a:t>
          </a:r>
          <a:endParaRPr lang="en-US" sz="2300" kern="1200" spc="120" dirty="0" smtClean="0">
            <a:latin typeface="Rockwell Condensed" pitchFamily="18" charset="0"/>
            <a:ea typeface="Arial" panose="020B0604020202020204" pitchFamily="34" charset="0"/>
            <a:cs typeface="Arial" panose="020B0604020202020204" pitchFamily="34" charset="0"/>
          </a:endParaRPr>
        </a:p>
        <a:p>
          <a:pPr lvl="0" algn="l" defTabSz="102235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spc="120" dirty="0" smtClean="0">
              <a:latin typeface="Rockwell Condensed" pitchFamily="18" charset="0"/>
              <a:ea typeface="Arial" panose="020B0604020202020204" pitchFamily="34" charset="0"/>
              <a:cs typeface="Arial" panose="020B0604020202020204" pitchFamily="34" charset="0"/>
            </a:rPr>
            <a:t>  Indirect </a:t>
          </a:r>
          <a:r>
            <a:rPr lang="en-US" sz="2300" kern="1200" spc="120" dirty="0" smtClean="0">
              <a:latin typeface="Rockwell Condensed" pitchFamily="18" charset="0"/>
              <a:ea typeface="Arial" panose="020B0604020202020204" pitchFamily="34" charset="0"/>
              <a:cs typeface="Arial" panose="020B0604020202020204" pitchFamily="34" charset="0"/>
            </a:rPr>
            <a:t>Tax </a:t>
          </a:r>
          <a:r>
            <a:rPr lang="en-US" sz="2300" kern="1200" spc="120" dirty="0" smtClean="0">
              <a:latin typeface="Rockwell Condensed" pitchFamily="18" charset="0"/>
              <a:ea typeface="Arial" panose="020B0604020202020204" pitchFamily="34" charset="0"/>
              <a:cs typeface="Arial" panose="020B0604020202020204" pitchFamily="34" charset="0"/>
            </a:rPr>
            <a:t>enactment.</a:t>
          </a:r>
          <a:endParaRPr lang="en-US" sz="2300" kern="1200" spc="120" dirty="0" smtClean="0">
            <a:latin typeface="Rockwell Condensed" pitchFamily="18" charset="0"/>
            <a:ea typeface="Arial" panose="020B0604020202020204" pitchFamily="34" charset="0"/>
            <a:cs typeface="Arial" panose="020B0604020202020204" pitchFamily="34" charset="0"/>
          </a:endParaRPr>
        </a:p>
      </dsp:txBody>
      <dsp:txXfrm>
        <a:off x="2259293" y="2706080"/>
        <a:ext cx="8249050" cy="1487977"/>
      </dsp:txXfrm>
    </dsp:sp>
    <dsp:sp modelId="{278E63DE-4C14-47BC-B7EE-DD7E3A50E1DA}">
      <dsp:nvSpPr>
        <dsp:cNvPr id="0" name=""/>
        <dsp:cNvSpPr/>
      </dsp:nvSpPr>
      <dsp:spPr>
        <a:xfrm>
          <a:off x="2101668" y="4194057"/>
          <a:ext cx="840667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435BFA-126B-44E5-A975-804461A9A8DF}">
      <dsp:nvSpPr>
        <dsp:cNvPr id="0" name=""/>
        <dsp:cNvSpPr/>
      </dsp:nvSpPr>
      <dsp:spPr>
        <a:xfrm>
          <a:off x="2259293" y="4268456"/>
          <a:ext cx="8249050" cy="14879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just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>
              <a:latin typeface="Rockwell Condensed" pitchFamily="18" charset="0"/>
              <a:cs typeface="Arial" panose="020B0604020202020204" pitchFamily="34" charset="0"/>
            </a:rPr>
            <a:t>d) If </a:t>
          </a:r>
          <a:r>
            <a:rPr lang="en-US" sz="2300" kern="1200" dirty="0" smtClean="0">
              <a:solidFill>
                <a:srgbClr val="006600"/>
              </a:solidFill>
              <a:latin typeface="Rockwell Condensed" pitchFamily="18" charset="0"/>
              <a:cs typeface="Arial" panose="020B0604020202020204" pitchFamily="34" charset="0"/>
            </a:rPr>
            <a:t>false declaration</a:t>
          </a:r>
          <a:r>
            <a:rPr lang="en-US" sz="2300" kern="1200" dirty="0" smtClean="0">
              <a:latin typeface="Rockwell Condensed" pitchFamily="18" charset="0"/>
              <a:cs typeface="Arial" panose="020B0604020202020204" pitchFamily="34" charset="0"/>
            </a:rPr>
            <a:t> is made in voluntary disclosure, proceedings </a:t>
          </a:r>
          <a:r>
            <a:rPr lang="en-US" sz="2300" kern="1200" dirty="0" smtClean="0">
              <a:latin typeface="Rockwell Condensed" pitchFamily="18" charset="0"/>
              <a:cs typeface="Arial" panose="020B0604020202020204" pitchFamily="34" charset="0"/>
            </a:rPr>
            <a:t>   </a:t>
          </a:r>
        </a:p>
        <a:p>
          <a:pPr lvl="0" algn="just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>
              <a:latin typeface="Rockwell Condensed" pitchFamily="18" charset="0"/>
              <a:cs typeface="Arial" panose="020B0604020202020204" pitchFamily="34" charset="0"/>
            </a:rPr>
            <a:t>   under </a:t>
          </a:r>
          <a:r>
            <a:rPr lang="en-US" sz="2300" kern="1200" dirty="0" smtClean="0">
              <a:latin typeface="Rockwell Condensed" pitchFamily="18" charset="0"/>
              <a:cs typeface="Arial" panose="020B0604020202020204" pitchFamily="34" charset="0"/>
            </a:rPr>
            <a:t>the applicable laws shall be started within a </a:t>
          </a:r>
          <a:r>
            <a:rPr lang="en-US" sz="2300" kern="1200" dirty="0" smtClean="0">
              <a:solidFill>
                <a:srgbClr val="006600"/>
              </a:solidFill>
              <a:latin typeface="Rockwell Condensed" pitchFamily="18" charset="0"/>
              <a:cs typeface="Arial" panose="020B0604020202020204" pitchFamily="34" charset="0"/>
            </a:rPr>
            <a:t>time-limit of one </a:t>
          </a:r>
          <a:endParaRPr lang="en-US" sz="2300" kern="1200" dirty="0" smtClean="0">
            <a:solidFill>
              <a:srgbClr val="006600"/>
            </a:solidFill>
            <a:latin typeface="Rockwell Condensed" pitchFamily="18" charset="0"/>
            <a:cs typeface="Arial" panose="020B0604020202020204" pitchFamily="34" charset="0"/>
          </a:endParaRPr>
        </a:p>
        <a:p>
          <a:pPr lvl="0" algn="just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>
              <a:solidFill>
                <a:srgbClr val="006600"/>
              </a:solidFill>
              <a:latin typeface="Rockwell Condensed" pitchFamily="18" charset="0"/>
              <a:cs typeface="Arial" panose="020B0604020202020204" pitchFamily="34" charset="0"/>
            </a:rPr>
            <a:t>   year</a:t>
          </a:r>
          <a:r>
            <a:rPr lang="en-US" sz="2300" kern="1200" dirty="0" smtClean="0">
              <a:solidFill>
                <a:srgbClr val="006600"/>
              </a:solidFill>
              <a:latin typeface="Rockwell Condensed" pitchFamily="18" charset="0"/>
              <a:cs typeface="Arial" panose="020B0604020202020204" pitchFamily="34" charset="0"/>
            </a:rPr>
            <a:t>.</a:t>
          </a:r>
          <a:endParaRPr lang="en-US" sz="2300" kern="1200" dirty="0">
            <a:solidFill>
              <a:srgbClr val="006600"/>
            </a:solidFill>
            <a:latin typeface="Rockwell Condensed" pitchFamily="18" charset="0"/>
          </a:endParaRPr>
        </a:p>
      </dsp:txBody>
      <dsp:txXfrm>
        <a:off x="2259293" y="4268456"/>
        <a:ext cx="8249050" cy="1487977"/>
      </dsp:txXfrm>
    </dsp:sp>
    <dsp:sp modelId="{B26D3CF9-9D8D-43D6-8E01-79CC1588C7FD}">
      <dsp:nvSpPr>
        <dsp:cNvPr id="0" name=""/>
        <dsp:cNvSpPr/>
      </dsp:nvSpPr>
      <dsp:spPr>
        <a:xfrm>
          <a:off x="2101668" y="5756433"/>
          <a:ext cx="840667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F9FD15-A3EB-4DAD-A728-88CDA8A9B1E8}">
      <dsp:nvSpPr>
        <dsp:cNvPr id="0" name=""/>
        <dsp:cNvSpPr/>
      </dsp:nvSpPr>
      <dsp:spPr>
        <a:xfrm>
          <a:off x="-6125176" y="-937410"/>
          <a:ext cx="7293488" cy="7293488"/>
        </a:xfrm>
        <a:prstGeom prst="blockArc">
          <a:avLst>
            <a:gd name="adj1" fmla="val 18900000"/>
            <a:gd name="adj2" fmla="val 2700000"/>
            <a:gd name="adj3" fmla="val 296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A3837E-85A6-4219-84EE-A69A9AC250DC}">
      <dsp:nvSpPr>
        <dsp:cNvPr id="0" name=""/>
        <dsp:cNvSpPr/>
      </dsp:nvSpPr>
      <dsp:spPr>
        <a:xfrm>
          <a:off x="752110" y="541866"/>
          <a:ext cx="8203899" cy="1083733"/>
        </a:xfrm>
        <a:prstGeom prst="rect">
          <a:avLst/>
        </a:prstGeom>
        <a:solidFill>
          <a:srgbClr val="92D05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0213" tIns="50800" rIns="50800" bIns="50800" numCol="1" spcCol="1270" anchor="ctr" anchorCtr="0">
          <a:noAutofit/>
        </a:bodyPr>
        <a:lstStyle/>
        <a:p>
          <a:pPr lvl="0" algn="just" defTabSz="8890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No</a:t>
          </a:r>
          <a:r>
            <a:rPr lang="en-US" sz="2000" kern="1200" spc="30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 </a:t>
          </a:r>
          <a:r>
            <a:rPr lang="en-US" sz="2000" kern="1200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suit,</a:t>
          </a:r>
          <a:r>
            <a:rPr lang="en-US" sz="2000" kern="1200" spc="15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 </a:t>
          </a:r>
          <a:r>
            <a:rPr lang="en-US" sz="2000" kern="1200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prosecution</a:t>
          </a:r>
          <a:r>
            <a:rPr lang="en-US" sz="2000" kern="1200" spc="100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 </a:t>
          </a:r>
          <a:r>
            <a:rPr lang="en-US" sz="2000" kern="1200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or</a:t>
          </a:r>
          <a:r>
            <a:rPr lang="en-US" sz="2000" kern="1200" spc="25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 </a:t>
          </a:r>
          <a:r>
            <a:rPr lang="en-US" sz="2000" kern="1200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other</a:t>
          </a:r>
          <a:r>
            <a:rPr lang="en-US" sz="2000" kern="1200" spc="50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 </a:t>
          </a:r>
          <a:r>
            <a:rPr lang="en-US" sz="2000" kern="1200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legal</a:t>
          </a:r>
          <a:r>
            <a:rPr lang="en-US" sz="2000" kern="1200" spc="45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 </a:t>
          </a:r>
          <a:r>
            <a:rPr lang="en-US" sz="2000" kern="1200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proceeding, if </a:t>
          </a:r>
          <a:r>
            <a:rPr lang="en-US" sz="2000" b="1" kern="1200" dirty="0" smtClean="0">
              <a:solidFill>
                <a:srgbClr val="000099"/>
              </a:solidFill>
              <a:latin typeface="+mj-lt"/>
              <a:ea typeface="Arial" panose="020B0604020202020204" pitchFamily="34" charset="0"/>
            </a:rPr>
            <a:t>do</a:t>
          </a:r>
          <a:r>
            <a:rPr lang="en-US" sz="2000" b="1" kern="1200" spc="5" dirty="0" smtClean="0">
              <a:solidFill>
                <a:srgbClr val="000099"/>
              </a:solidFill>
              <a:latin typeface="+mj-lt"/>
              <a:ea typeface="Arial" panose="020B0604020202020204" pitchFamily="34" charset="0"/>
            </a:rPr>
            <a:t>n</a:t>
          </a:r>
          <a:r>
            <a:rPr lang="en-US" sz="2000" b="1" kern="1200" dirty="0" smtClean="0">
              <a:solidFill>
                <a:srgbClr val="000099"/>
              </a:solidFill>
              <a:latin typeface="+mj-lt"/>
              <a:ea typeface="Arial" panose="020B0604020202020204" pitchFamily="34" charset="0"/>
            </a:rPr>
            <a:t>e,</a:t>
          </a:r>
          <a:r>
            <a:rPr lang="en-US" sz="2000" b="1" kern="1200" spc="35" dirty="0" smtClean="0">
              <a:solidFill>
                <a:srgbClr val="000099"/>
              </a:solidFill>
              <a:latin typeface="+mj-lt"/>
              <a:ea typeface="Arial" panose="020B0604020202020204" pitchFamily="34" charset="0"/>
            </a:rPr>
            <a:t> </a:t>
          </a:r>
          <a:r>
            <a:rPr lang="en-US" sz="2000" b="1" kern="1200" dirty="0" smtClean="0">
              <a:solidFill>
                <a:srgbClr val="000099"/>
              </a:solidFill>
              <a:latin typeface="+mj-lt"/>
              <a:ea typeface="Arial" panose="020B0604020202020204" pitchFamily="34" charset="0"/>
            </a:rPr>
            <a:t>or</a:t>
          </a:r>
          <a:r>
            <a:rPr lang="en-US" sz="2000" b="1" kern="1200" spc="5" dirty="0" smtClean="0">
              <a:solidFill>
                <a:srgbClr val="000099"/>
              </a:solidFill>
              <a:latin typeface="+mj-lt"/>
              <a:ea typeface="Arial" panose="020B0604020202020204" pitchFamily="34" charset="0"/>
            </a:rPr>
            <a:t> </a:t>
          </a:r>
          <a:r>
            <a:rPr lang="en-US" sz="2000" b="1" kern="1200" dirty="0" smtClean="0">
              <a:solidFill>
                <a:srgbClr val="000099"/>
              </a:solidFill>
              <a:latin typeface="+mj-lt"/>
              <a:ea typeface="Arial" panose="020B0604020202020204" pitchFamily="34" charset="0"/>
            </a:rPr>
            <a:t>intended</a:t>
          </a:r>
          <a:r>
            <a:rPr lang="en-US" sz="2000" b="1" kern="1200" spc="55" dirty="0" smtClean="0">
              <a:solidFill>
                <a:srgbClr val="000099"/>
              </a:solidFill>
              <a:latin typeface="+mj-lt"/>
              <a:ea typeface="Arial" panose="020B0604020202020204" pitchFamily="34" charset="0"/>
            </a:rPr>
            <a:t> </a:t>
          </a:r>
          <a:r>
            <a:rPr lang="en-US" sz="2000" b="1" kern="1200" dirty="0" smtClean="0">
              <a:solidFill>
                <a:srgbClr val="000099"/>
              </a:solidFill>
              <a:latin typeface="+mj-lt"/>
              <a:ea typeface="Arial" panose="020B0604020202020204" pitchFamily="34" charset="0"/>
            </a:rPr>
            <a:t>to</a:t>
          </a:r>
          <a:r>
            <a:rPr lang="en-US" sz="2000" b="1" kern="1200" spc="5" dirty="0" smtClean="0">
              <a:solidFill>
                <a:srgbClr val="000099"/>
              </a:solidFill>
              <a:latin typeface="+mj-lt"/>
              <a:ea typeface="Arial" panose="020B0604020202020204" pitchFamily="34" charset="0"/>
            </a:rPr>
            <a:t> </a:t>
          </a:r>
          <a:r>
            <a:rPr lang="en-US" sz="2000" b="1" kern="1200" dirty="0" smtClean="0">
              <a:solidFill>
                <a:srgbClr val="000099"/>
              </a:solidFill>
              <a:latin typeface="+mj-lt"/>
              <a:ea typeface="Arial" panose="020B0604020202020204" pitchFamily="34" charset="0"/>
            </a:rPr>
            <a:t>be</a:t>
          </a:r>
          <a:r>
            <a:rPr lang="en-US" sz="2000" b="1" kern="1200" spc="10" dirty="0" smtClean="0">
              <a:solidFill>
                <a:srgbClr val="000099"/>
              </a:solidFill>
              <a:latin typeface="+mj-lt"/>
              <a:ea typeface="Arial" panose="020B0604020202020204" pitchFamily="34" charset="0"/>
            </a:rPr>
            <a:t> </a:t>
          </a:r>
          <a:r>
            <a:rPr lang="en-US" sz="2000" b="1" kern="1200" dirty="0" smtClean="0">
              <a:solidFill>
                <a:srgbClr val="000099"/>
              </a:solidFill>
              <a:latin typeface="+mj-lt"/>
              <a:ea typeface="Arial" panose="020B0604020202020204" pitchFamily="34" charset="0"/>
            </a:rPr>
            <a:t>done</a:t>
          </a:r>
          <a:r>
            <a:rPr lang="en-US" sz="2000" b="1" kern="1200" spc="30" dirty="0" smtClean="0">
              <a:solidFill>
                <a:srgbClr val="000099"/>
              </a:solidFill>
              <a:latin typeface="+mj-lt"/>
              <a:ea typeface="Arial" panose="020B0604020202020204" pitchFamily="34" charset="0"/>
            </a:rPr>
            <a:t> </a:t>
          </a:r>
          <a:r>
            <a:rPr lang="en-US" sz="2000" b="1" kern="1200" dirty="0" smtClean="0">
              <a:solidFill>
                <a:srgbClr val="000099"/>
              </a:solidFill>
              <a:latin typeface="+mj-lt"/>
              <a:ea typeface="Arial" panose="020B0604020202020204" pitchFamily="34" charset="0"/>
            </a:rPr>
            <a:t>in</a:t>
          </a:r>
          <a:r>
            <a:rPr lang="en-US" sz="2000" b="1" kern="1200" spc="5" dirty="0" smtClean="0">
              <a:solidFill>
                <a:srgbClr val="000099"/>
              </a:solidFill>
              <a:latin typeface="+mj-lt"/>
              <a:ea typeface="Arial" panose="020B0604020202020204" pitchFamily="34" charset="0"/>
            </a:rPr>
            <a:t> </a:t>
          </a:r>
          <a:r>
            <a:rPr lang="en-US" sz="2000" b="1" kern="1200" dirty="0" smtClean="0">
              <a:solidFill>
                <a:srgbClr val="000099"/>
              </a:solidFill>
              <a:latin typeface="+mj-lt"/>
              <a:ea typeface="Arial" panose="020B0604020202020204" pitchFamily="34" charset="0"/>
            </a:rPr>
            <a:t>good</a:t>
          </a:r>
          <a:r>
            <a:rPr lang="en-US" sz="2000" b="1" kern="1200" spc="30" dirty="0" smtClean="0">
              <a:solidFill>
                <a:srgbClr val="000099"/>
              </a:solidFill>
              <a:latin typeface="+mj-lt"/>
              <a:ea typeface="Arial" panose="020B0604020202020204" pitchFamily="34" charset="0"/>
            </a:rPr>
            <a:t> </a:t>
          </a:r>
          <a:r>
            <a:rPr lang="en-US" sz="2000" b="1" kern="1200" dirty="0" smtClean="0">
              <a:solidFill>
                <a:srgbClr val="000099"/>
              </a:solidFill>
              <a:latin typeface="+mj-lt"/>
              <a:ea typeface="Arial" panose="020B0604020202020204" pitchFamily="34" charset="0"/>
            </a:rPr>
            <a:t>faith.</a:t>
          </a:r>
          <a:endParaRPr lang="en-US" sz="2000" kern="1200" dirty="0">
            <a:solidFill>
              <a:schemeClr val="tx1"/>
            </a:solidFill>
            <a:latin typeface="+mj-lt"/>
          </a:endParaRPr>
        </a:p>
      </dsp:txBody>
      <dsp:txXfrm>
        <a:off x="752110" y="541866"/>
        <a:ext cx="8203899" cy="1083733"/>
      </dsp:txXfrm>
    </dsp:sp>
    <dsp:sp modelId="{7AC45D12-D2AC-4BDF-A254-90DDF7BB324D}">
      <dsp:nvSpPr>
        <dsp:cNvPr id="0" name=""/>
        <dsp:cNvSpPr/>
      </dsp:nvSpPr>
      <dsp:spPr>
        <a:xfrm>
          <a:off x="74777" y="406400"/>
          <a:ext cx="1354666" cy="1354666"/>
        </a:xfrm>
        <a:prstGeom prst="ellipse">
          <a:avLst/>
        </a:prstGeom>
        <a:solidFill>
          <a:srgbClr val="00B050"/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9A0786-45B7-43E3-9665-BEFB41F1E6CC}">
      <dsp:nvSpPr>
        <dsp:cNvPr id="0" name=""/>
        <dsp:cNvSpPr/>
      </dsp:nvSpPr>
      <dsp:spPr>
        <a:xfrm>
          <a:off x="1146048" y="1888546"/>
          <a:ext cx="7809962" cy="1641574"/>
        </a:xfrm>
        <a:prstGeom prst="rect">
          <a:avLst/>
        </a:prstGeom>
        <a:solidFill>
          <a:srgbClr val="92D05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0213" tIns="45720" rIns="45720" bIns="45720" numCol="1" spcCol="1270" anchor="ctr" anchorCtr="0">
          <a:noAutofit/>
        </a:bodyPr>
        <a:lstStyle/>
        <a:p>
          <a:pPr lvl="0" algn="just" defTabSz="8001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No</a:t>
          </a:r>
          <a:r>
            <a:rPr lang="en-US" sz="1800" kern="1200" spc="75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 </a:t>
          </a:r>
          <a:r>
            <a:rPr lang="en-US" sz="1800" kern="1200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proceeding,</a:t>
          </a:r>
          <a:r>
            <a:rPr lang="en-US" sz="1800" kern="1200" spc="145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 </a:t>
          </a:r>
          <a:r>
            <a:rPr lang="en-US" sz="1800" kern="1200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other</a:t>
          </a:r>
          <a:r>
            <a:rPr lang="en-US" sz="1800" kern="1200" spc="95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 </a:t>
          </a:r>
          <a:r>
            <a:rPr lang="en-US" sz="1800" kern="1200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than</a:t>
          </a:r>
          <a:r>
            <a:rPr lang="en-US" sz="1800" kern="1200" spc="90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 </a:t>
          </a:r>
          <a:r>
            <a:rPr lang="en-US" sz="1800" kern="1200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a</a:t>
          </a:r>
          <a:r>
            <a:rPr lang="en-US" sz="1800" kern="1200" spc="65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 </a:t>
          </a:r>
          <a:r>
            <a:rPr lang="en-US" sz="1800" kern="1200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suit</a:t>
          </a:r>
          <a:r>
            <a:rPr lang="en-US" sz="1800" kern="1200" spc="80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 </a:t>
          </a:r>
          <a:r>
            <a:rPr lang="en-US" sz="1800" kern="1200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shall</a:t>
          </a:r>
          <a:r>
            <a:rPr lang="en-US" sz="1800" kern="1200" spc="90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 </a:t>
          </a:r>
          <a:r>
            <a:rPr lang="en-US" sz="1800" kern="1200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be</a:t>
          </a:r>
          <a:r>
            <a:rPr lang="en-US" sz="1800" kern="1200" spc="75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 </a:t>
          </a:r>
          <a:r>
            <a:rPr lang="en-US" sz="1800" kern="1200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commenced</a:t>
          </a:r>
          <a:r>
            <a:rPr lang="en-US" sz="1800" kern="1200" spc="150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 </a:t>
          </a:r>
          <a:r>
            <a:rPr lang="en-US" sz="1800" kern="1200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without</a:t>
          </a:r>
          <a:r>
            <a:rPr lang="en-US" sz="1800" kern="1200" spc="125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 </a:t>
          </a:r>
          <a:r>
            <a:rPr lang="en-US" sz="1800" b="1" kern="1200" dirty="0" smtClean="0">
              <a:solidFill>
                <a:srgbClr val="000099"/>
              </a:solidFill>
              <a:latin typeface="+mj-lt"/>
              <a:ea typeface="Arial" panose="020B0604020202020204" pitchFamily="34" charset="0"/>
            </a:rPr>
            <a:t>a prior</a:t>
          </a:r>
          <a:r>
            <a:rPr lang="en-US" sz="1800" b="1" kern="1200" spc="40" dirty="0" smtClean="0">
              <a:solidFill>
                <a:srgbClr val="000099"/>
              </a:solidFill>
              <a:latin typeface="+mj-lt"/>
              <a:ea typeface="Arial" panose="020B0604020202020204" pitchFamily="34" charset="0"/>
            </a:rPr>
            <a:t> </a:t>
          </a:r>
          <a:r>
            <a:rPr lang="en-US" sz="1800" b="1" kern="1200" dirty="0" smtClean="0">
              <a:solidFill>
                <a:srgbClr val="000099"/>
              </a:solidFill>
              <a:latin typeface="+mj-lt"/>
              <a:ea typeface="Arial" panose="020B0604020202020204" pitchFamily="34" charset="0"/>
            </a:rPr>
            <a:t>notice</a:t>
          </a:r>
          <a:r>
            <a:rPr lang="en-US" sz="1800" b="1" kern="1200" spc="50" dirty="0" smtClean="0">
              <a:solidFill>
                <a:srgbClr val="000099"/>
              </a:solidFill>
              <a:latin typeface="+mj-lt"/>
              <a:ea typeface="Arial" panose="020B0604020202020204" pitchFamily="34" charset="0"/>
            </a:rPr>
            <a:t> </a:t>
          </a:r>
          <a:r>
            <a:rPr lang="en-US" sz="1800" b="1" kern="1200" dirty="0" smtClean="0">
              <a:solidFill>
                <a:srgbClr val="000099"/>
              </a:solidFill>
              <a:latin typeface="+mj-lt"/>
              <a:ea typeface="Arial" panose="020B0604020202020204" pitchFamily="34" charset="0"/>
            </a:rPr>
            <a:t>of</a:t>
          </a:r>
          <a:r>
            <a:rPr lang="en-US" sz="1800" b="1" kern="1200" spc="20" dirty="0" smtClean="0">
              <a:solidFill>
                <a:srgbClr val="000099"/>
              </a:solidFill>
              <a:latin typeface="+mj-lt"/>
              <a:ea typeface="Arial" panose="020B0604020202020204" pitchFamily="34" charset="0"/>
            </a:rPr>
            <a:t> </a:t>
          </a:r>
          <a:r>
            <a:rPr lang="en-US" sz="1800" b="1" kern="1200" dirty="0" smtClean="0">
              <a:solidFill>
                <a:srgbClr val="000099"/>
              </a:solidFill>
              <a:latin typeface="+mj-lt"/>
              <a:ea typeface="Arial" panose="020B0604020202020204" pitchFamily="34" charset="0"/>
            </a:rPr>
            <a:t>not</a:t>
          </a:r>
          <a:r>
            <a:rPr lang="en-US" sz="1800" b="1" kern="1200" spc="30" dirty="0" smtClean="0">
              <a:solidFill>
                <a:srgbClr val="000099"/>
              </a:solidFill>
              <a:latin typeface="+mj-lt"/>
              <a:ea typeface="Arial" panose="020B0604020202020204" pitchFamily="34" charset="0"/>
            </a:rPr>
            <a:t> </a:t>
          </a:r>
          <a:r>
            <a:rPr lang="en-US" sz="1800" b="1" kern="1200" dirty="0" smtClean="0">
              <a:solidFill>
                <a:srgbClr val="000099"/>
              </a:solidFill>
              <a:latin typeface="+mj-lt"/>
              <a:ea typeface="Arial" panose="020B0604020202020204" pitchFamily="34" charset="0"/>
            </a:rPr>
            <a:t>less</a:t>
          </a:r>
          <a:r>
            <a:rPr lang="en-US" sz="1800" b="1" kern="1200" spc="35" dirty="0" smtClean="0">
              <a:solidFill>
                <a:srgbClr val="000099"/>
              </a:solidFill>
              <a:latin typeface="+mj-lt"/>
              <a:ea typeface="Arial" panose="020B0604020202020204" pitchFamily="34" charset="0"/>
            </a:rPr>
            <a:t> </a:t>
          </a:r>
          <a:r>
            <a:rPr lang="en-US" sz="1800" b="1" kern="1200" dirty="0" smtClean="0">
              <a:solidFill>
                <a:srgbClr val="000099"/>
              </a:solidFill>
              <a:latin typeface="+mj-lt"/>
              <a:ea typeface="Arial" panose="020B0604020202020204" pitchFamily="34" charset="0"/>
            </a:rPr>
            <a:t>than</a:t>
          </a:r>
          <a:r>
            <a:rPr lang="en-US" sz="1800" b="1" kern="1200" spc="40" dirty="0" smtClean="0">
              <a:solidFill>
                <a:srgbClr val="000099"/>
              </a:solidFill>
              <a:latin typeface="+mj-lt"/>
              <a:ea typeface="Arial" panose="020B0604020202020204" pitchFamily="34" charset="0"/>
            </a:rPr>
            <a:t> </a:t>
          </a:r>
          <a:r>
            <a:rPr lang="en-US" sz="1800" b="1" kern="1200" dirty="0" smtClean="0">
              <a:solidFill>
                <a:srgbClr val="000099"/>
              </a:solidFill>
              <a:latin typeface="+mj-lt"/>
              <a:ea typeface="Arial" panose="020B0604020202020204" pitchFamily="34" charset="0"/>
            </a:rPr>
            <a:t>one</a:t>
          </a:r>
          <a:r>
            <a:rPr lang="en-US" sz="1800" b="1" kern="1200" spc="35" dirty="0" smtClean="0">
              <a:solidFill>
                <a:srgbClr val="000099"/>
              </a:solidFill>
              <a:latin typeface="+mj-lt"/>
              <a:ea typeface="Arial" panose="020B0604020202020204" pitchFamily="34" charset="0"/>
            </a:rPr>
            <a:t> </a:t>
          </a:r>
          <a:r>
            <a:rPr lang="en-US" sz="1800" b="1" kern="1200" dirty="0" smtClean="0">
              <a:solidFill>
                <a:srgbClr val="000099"/>
              </a:solidFill>
              <a:latin typeface="+mj-lt"/>
              <a:ea typeface="Arial" panose="020B0604020202020204" pitchFamily="34" charset="0"/>
            </a:rPr>
            <a:t>month</a:t>
          </a:r>
          <a:r>
            <a:rPr lang="en-US" sz="1800" b="1" kern="1200" spc="50" dirty="0" smtClean="0">
              <a:solidFill>
                <a:srgbClr val="000099"/>
              </a:solidFill>
              <a:latin typeface="+mj-lt"/>
              <a:ea typeface="Arial" panose="020B0604020202020204" pitchFamily="34" charset="0"/>
            </a:rPr>
            <a:t> </a:t>
          </a:r>
          <a:r>
            <a:rPr lang="en-US" sz="1800" b="1" kern="1200" dirty="0" smtClean="0">
              <a:solidFill>
                <a:srgbClr val="000099"/>
              </a:solidFill>
              <a:latin typeface="+mj-lt"/>
              <a:ea typeface="Arial" panose="020B0604020202020204" pitchFamily="34" charset="0"/>
            </a:rPr>
            <a:t>in</a:t>
          </a:r>
          <a:r>
            <a:rPr lang="en-US" sz="1800" b="1" kern="1200" spc="20" dirty="0" smtClean="0">
              <a:solidFill>
                <a:srgbClr val="000099"/>
              </a:solidFill>
              <a:latin typeface="+mj-lt"/>
              <a:ea typeface="Arial" panose="020B0604020202020204" pitchFamily="34" charset="0"/>
            </a:rPr>
            <a:t> </a:t>
          </a:r>
          <a:r>
            <a:rPr lang="en-US" sz="1800" b="1" kern="1200" dirty="0" smtClean="0">
              <a:solidFill>
                <a:srgbClr val="000099"/>
              </a:solidFill>
              <a:latin typeface="+mj-lt"/>
              <a:ea typeface="Arial" panose="020B0604020202020204" pitchFamily="34" charset="0"/>
            </a:rPr>
            <a:t>writing,</a:t>
          </a:r>
          <a:r>
            <a:rPr lang="en-US" sz="1800" kern="1200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 or</a:t>
          </a:r>
          <a:r>
            <a:rPr lang="en-US" sz="1800" kern="1200" spc="35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 </a:t>
          </a:r>
          <a:r>
            <a:rPr lang="en-US" sz="1800" kern="1200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after</a:t>
          </a:r>
          <a:r>
            <a:rPr lang="en-US" sz="1800" kern="1200" spc="55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 </a:t>
          </a:r>
          <a:r>
            <a:rPr lang="en-US" sz="1800" kern="1200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the</a:t>
          </a:r>
          <a:r>
            <a:rPr lang="en-US" sz="1800" kern="1200" spc="45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 </a:t>
          </a:r>
          <a:r>
            <a:rPr lang="en-US" sz="1800" kern="1200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expiration</a:t>
          </a:r>
          <a:r>
            <a:rPr lang="en-US" sz="1800" kern="1200" spc="95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 </a:t>
          </a:r>
          <a:r>
            <a:rPr lang="en-US" sz="1800" kern="1200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of</a:t>
          </a:r>
          <a:r>
            <a:rPr lang="en-US" sz="1800" kern="1200" spc="35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 </a:t>
          </a:r>
          <a:r>
            <a:rPr lang="en-US" sz="1800" kern="1200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three</a:t>
          </a:r>
          <a:r>
            <a:rPr lang="en-US" sz="1800" kern="1200" spc="60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 </a:t>
          </a:r>
          <a:r>
            <a:rPr lang="en-US" sz="1800" kern="1200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months</a:t>
          </a:r>
          <a:r>
            <a:rPr lang="en-US" sz="1800" kern="1200" spc="75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 </a:t>
          </a:r>
          <a:r>
            <a:rPr lang="en-US" sz="1800" kern="1200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from</a:t>
          </a:r>
          <a:r>
            <a:rPr lang="en-US" sz="1800" kern="1200" spc="55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 </a:t>
          </a:r>
          <a:r>
            <a:rPr lang="en-US" sz="1800" kern="1200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the</a:t>
          </a:r>
          <a:r>
            <a:rPr lang="en-US" sz="1800" kern="1200" spc="45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 </a:t>
          </a:r>
          <a:r>
            <a:rPr lang="en-US" sz="1800" kern="1200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accrual</a:t>
          </a:r>
          <a:r>
            <a:rPr lang="en-US" sz="1800" kern="1200" spc="75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 </a:t>
          </a:r>
          <a:r>
            <a:rPr lang="en-US" sz="1800" kern="1200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of</a:t>
          </a:r>
          <a:r>
            <a:rPr lang="en-US" sz="1800" kern="1200" spc="35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 </a:t>
          </a:r>
          <a:r>
            <a:rPr lang="en-US" sz="1800" kern="1200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such</a:t>
          </a:r>
          <a:r>
            <a:rPr lang="en-US" sz="1800" kern="1200" spc="55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 </a:t>
          </a:r>
          <a:r>
            <a:rPr lang="en-US" sz="1800" kern="1200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cause.</a:t>
          </a:r>
          <a:endParaRPr lang="en-US" sz="1800" kern="1200" dirty="0">
            <a:solidFill>
              <a:schemeClr val="tx1"/>
            </a:solidFill>
            <a:latin typeface="+mj-lt"/>
          </a:endParaRPr>
        </a:p>
      </dsp:txBody>
      <dsp:txXfrm>
        <a:off x="1146048" y="1888546"/>
        <a:ext cx="7809962" cy="1641574"/>
      </dsp:txXfrm>
    </dsp:sp>
    <dsp:sp modelId="{6E549BFC-47ED-471C-9326-8E490510307D}">
      <dsp:nvSpPr>
        <dsp:cNvPr id="0" name=""/>
        <dsp:cNvSpPr/>
      </dsp:nvSpPr>
      <dsp:spPr>
        <a:xfrm>
          <a:off x="468714" y="2032000"/>
          <a:ext cx="1354666" cy="1354666"/>
        </a:xfrm>
        <a:prstGeom prst="ellipse">
          <a:avLst/>
        </a:prstGeom>
        <a:solidFill>
          <a:srgbClr val="00B050"/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D4BF82-14E9-446F-8EB4-48F04C000050}">
      <dsp:nvSpPr>
        <dsp:cNvPr id="0" name=""/>
        <dsp:cNvSpPr/>
      </dsp:nvSpPr>
      <dsp:spPr>
        <a:xfrm>
          <a:off x="752110" y="3793066"/>
          <a:ext cx="8203899" cy="1083733"/>
        </a:xfrm>
        <a:prstGeom prst="rect">
          <a:avLst/>
        </a:prstGeom>
        <a:solidFill>
          <a:srgbClr val="92D05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0213" tIns="45720" rIns="45720" bIns="45720" numCol="1" spcCol="1270" anchor="ctr" anchorCtr="0">
          <a:noAutofit/>
        </a:bodyPr>
        <a:lstStyle/>
        <a:p>
          <a:pPr lvl="0" algn="just" defTabSz="8001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pc="-5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N</a:t>
          </a:r>
          <a:r>
            <a:rPr lang="en-US" sz="1800" kern="1200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o</a:t>
          </a:r>
          <a:r>
            <a:rPr lang="en-US" sz="1800" kern="1200" spc="-50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 </a:t>
          </a:r>
          <a:r>
            <a:rPr lang="en-US" sz="1800" kern="1200" spc="-5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proceedin</a:t>
          </a:r>
          <a:r>
            <a:rPr lang="en-US" sz="1800" kern="1200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g</a:t>
          </a:r>
          <a:r>
            <a:rPr lang="en-US" sz="1800" kern="1200" spc="15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 </a:t>
          </a:r>
          <a:r>
            <a:rPr lang="en-US" sz="1800" kern="1200" spc="-5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o</a:t>
          </a:r>
          <a:r>
            <a:rPr lang="en-US" sz="1800" kern="1200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n</a:t>
          </a:r>
          <a:r>
            <a:rPr lang="en-US" sz="1800" kern="1200" spc="-45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 </a:t>
          </a:r>
          <a:r>
            <a:rPr lang="en-US" sz="1800" kern="1200" spc="-5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th</a:t>
          </a:r>
          <a:r>
            <a:rPr lang="en-US" sz="1800" kern="1200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e</a:t>
          </a:r>
          <a:r>
            <a:rPr lang="en-US" sz="1800" kern="1200" spc="-45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 </a:t>
          </a:r>
          <a:r>
            <a:rPr lang="en-US" sz="1800" kern="1200" spc="-5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groun</a:t>
          </a:r>
          <a:r>
            <a:rPr lang="en-US" sz="1800" kern="1200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d</a:t>
          </a:r>
          <a:r>
            <a:rPr lang="en-US" sz="1800" kern="1200" spc="-15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 </a:t>
          </a:r>
          <a:r>
            <a:rPr lang="en-US" sz="1800" kern="1200" spc="-5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o</a:t>
          </a:r>
          <a:r>
            <a:rPr lang="en-US" sz="1800" kern="1200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f</a:t>
          </a:r>
          <a:r>
            <a:rPr lang="en-US" sz="1800" kern="1200" spc="-55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 </a:t>
          </a:r>
          <a:r>
            <a:rPr lang="en-US" sz="1800" kern="1200" spc="-5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subsequen</a:t>
          </a:r>
          <a:r>
            <a:rPr lang="en-US" sz="1800" kern="1200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t</a:t>
          </a:r>
          <a:r>
            <a:rPr lang="en-US" sz="1800" kern="1200" spc="20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 </a:t>
          </a:r>
          <a:r>
            <a:rPr lang="en-US" sz="1800" kern="1200" spc="-5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detection </a:t>
          </a:r>
          <a:r>
            <a:rPr lang="en-US" sz="1800" kern="1200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of</a:t>
          </a:r>
          <a:r>
            <a:rPr lang="en-US" sz="1800" kern="1200" spc="120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 </a:t>
          </a:r>
          <a:r>
            <a:rPr lang="en-US" sz="1800" kern="1200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error</a:t>
          </a:r>
          <a:r>
            <a:rPr lang="en-US" sz="1800" kern="1200" spc="140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 </a:t>
          </a:r>
          <a:r>
            <a:rPr lang="en-US" sz="1800" kern="1200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in</a:t>
          </a:r>
          <a:r>
            <a:rPr lang="en-US" sz="1800" kern="1200" spc="120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 </a:t>
          </a:r>
          <a:r>
            <a:rPr lang="en-US" sz="1800" kern="1200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calculating</a:t>
          </a:r>
          <a:r>
            <a:rPr lang="en-US" sz="1800" kern="1200" spc="185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 </a:t>
          </a:r>
          <a:r>
            <a:rPr lang="en-US" sz="1800" kern="1200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amount</a:t>
          </a:r>
          <a:r>
            <a:rPr lang="en-US" sz="1800" kern="1200" spc="160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 </a:t>
          </a:r>
          <a:r>
            <a:rPr lang="en-US" sz="1800" kern="1200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of</a:t>
          </a:r>
          <a:r>
            <a:rPr lang="en-US" sz="1800" kern="1200" spc="120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 </a:t>
          </a:r>
          <a:r>
            <a:rPr lang="en-US" sz="1800" kern="1200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duty</a:t>
          </a:r>
          <a:r>
            <a:rPr lang="en-US" sz="1800" kern="1200" spc="135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 </a:t>
          </a:r>
          <a:r>
            <a:rPr lang="en-US" sz="1800" kern="1200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payable,</a:t>
          </a:r>
          <a:r>
            <a:rPr lang="en-US" sz="1800" kern="1200" spc="180" dirty="0" smtClean="0">
              <a:solidFill>
                <a:schemeClr val="tx1"/>
              </a:solidFill>
              <a:latin typeface="+mj-lt"/>
              <a:ea typeface="Arial" panose="020B0604020202020204" pitchFamily="34" charset="0"/>
            </a:rPr>
            <a:t> </a:t>
          </a:r>
          <a:r>
            <a:rPr lang="en-US" sz="1800" b="1" kern="1200" dirty="0" smtClean="0">
              <a:solidFill>
                <a:srgbClr val="000099"/>
              </a:solidFill>
              <a:latin typeface="+mj-lt"/>
              <a:ea typeface="Arial" panose="020B0604020202020204" pitchFamily="34" charset="0"/>
            </a:rPr>
            <a:t>unless</a:t>
          </a:r>
          <a:r>
            <a:rPr lang="en-US" sz="1800" b="1" kern="1200" spc="155" dirty="0" smtClean="0">
              <a:solidFill>
                <a:srgbClr val="000099"/>
              </a:solidFill>
              <a:latin typeface="+mj-lt"/>
              <a:ea typeface="Arial" panose="020B0604020202020204" pitchFamily="34" charset="0"/>
            </a:rPr>
            <a:t> </a:t>
          </a:r>
          <a:r>
            <a:rPr lang="en-US" sz="1800" b="1" kern="1200" dirty="0" smtClean="0">
              <a:solidFill>
                <a:srgbClr val="000099"/>
              </a:solidFill>
              <a:latin typeface="+mj-lt"/>
              <a:ea typeface="Arial" panose="020B0604020202020204" pitchFamily="34" charset="0"/>
            </a:rPr>
            <a:t>there</a:t>
          </a:r>
          <a:r>
            <a:rPr lang="en-US" sz="1800" b="1" kern="1200" spc="145" dirty="0" smtClean="0">
              <a:solidFill>
                <a:srgbClr val="000099"/>
              </a:solidFill>
              <a:latin typeface="+mj-lt"/>
              <a:ea typeface="Arial" panose="020B0604020202020204" pitchFamily="34" charset="0"/>
            </a:rPr>
            <a:t> </a:t>
          </a:r>
          <a:r>
            <a:rPr lang="en-US" sz="1800" b="1" kern="1200" dirty="0" smtClean="0">
              <a:solidFill>
                <a:srgbClr val="000099"/>
              </a:solidFill>
              <a:latin typeface="+mj-lt"/>
              <a:ea typeface="Arial" panose="020B0604020202020204" pitchFamily="34" charset="0"/>
            </a:rPr>
            <a:t>is</a:t>
          </a:r>
          <a:r>
            <a:rPr lang="en-US" sz="1800" b="1" kern="1200" spc="115" dirty="0" smtClean="0">
              <a:solidFill>
                <a:srgbClr val="000099"/>
              </a:solidFill>
              <a:latin typeface="+mj-lt"/>
              <a:ea typeface="Arial" panose="020B0604020202020204" pitchFamily="34" charset="0"/>
            </a:rPr>
            <a:t> </a:t>
          </a:r>
          <a:r>
            <a:rPr lang="en-US" sz="1800" b="1" kern="1200" dirty="0" smtClean="0">
              <a:solidFill>
                <a:srgbClr val="000099"/>
              </a:solidFill>
              <a:latin typeface="+mj-lt"/>
              <a:ea typeface="Arial" panose="020B0604020202020204" pitchFamily="34" charset="0"/>
            </a:rPr>
            <a:t>evidence</a:t>
          </a:r>
          <a:r>
            <a:rPr lang="en-US" sz="1800" b="1" kern="1200" spc="175" dirty="0" smtClean="0">
              <a:solidFill>
                <a:srgbClr val="000099"/>
              </a:solidFill>
              <a:latin typeface="+mj-lt"/>
              <a:ea typeface="Arial" panose="020B0604020202020204" pitchFamily="34" charset="0"/>
            </a:rPr>
            <a:t> </a:t>
          </a:r>
          <a:r>
            <a:rPr lang="en-US" sz="1800" b="1" kern="1200" dirty="0" smtClean="0">
              <a:solidFill>
                <a:srgbClr val="000099"/>
              </a:solidFill>
              <a:latin typeface="+mj-lt"/>
              <a:ea typeface="Arial" panose="020B0604020202020204" pitchFamily="34" charset="0"/>
            </a:rPr>
            <a:t>of </a:t>
          </a:r>
          <a:r>
            <a:rPr lang="en-US" sz="1800" b="1" kern="1200" spc="5" dirty="0" smtClean="0">
              <a:solidFill>
                <a:srgbClr val="000099"/>
              </a:solidFill>
              <a:latin typeface="+mj-lt"/>
              <a:ea typeface="Arial" panose="020B0604020202020204" pitchFamily="34" charset="0"/>
            </a:rPr>
            <a:t>misconduct.</a:t>
          </a:r>
          <a:endParaRPr lang="en-US" sz="1800" b="1" kern="1200" dirty="0">
            <a:solidFill>
              <a:srgbClr val="000099"/>
            </a:solidFill>
            <a:latin typeface="+mj-lt"/>
          </a:endParaRPr>
        </a:p>
      </dsp:txBody>
      <dsp:txXfrm>
        <a:off x="752110" y="3793066"/>
        <a:ext cx="8203899" cy="1083733"/>
      </dsp:txXfrm>
    </dsp:sp>
    <dsp:sp modelId="{37AB3F69-61B7-4475-B7E4-4C5E9711EEDC}">
      <dsp:nvSpPr>
        <dsp:cNvPr id="0" name=""/>
        <dsp:cNvSpPr/>
      </dsp:nvSpPr>
      <dsp:spPr>
        <a:xfrm>
          <a:off x="74777" y="3657600"/>
          <a:ext cx="1354666" cy="1354666"/>
        </a:xfrm>
        <a:prstGeom prst="ellipse">
          <a:avLst/>
        </a:prstGeom>
        <a:solidFill>
          <a:srgbClr val="00B050"/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EC556B-BA19-49FD-BE62-6DD067893A2F}" type="datetimeFigureOut">
              <a:rPr lang="en-IN" smtClean="0"/>
              <a:pPr/>
              <a:t>18-07-2019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D887AE-A7B9-455C-B415-9C24F440D2E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426247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7FEA68-1D41-41A3-B7FB-1A4680C32423}" type="datetimeFigureOut">
              <a:rPr lang="en-IN" smtClean="0"/>
              <a:pPr/>
              <a:t>18-07-2019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95236A-B8C2-4F68-B774-AD5A7776711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599813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7/18/2019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3683358" y="6284890"/>
            <a:ext cx="4481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GST &amp; Central Excise, Chennai Outer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89498"/>
            <a:ext cx="1210491" cy="76850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7/18/2019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7/18/2019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7/18/2019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 userDrawn="1"/>
        </p:nvSpPr>
        <p:spPr>
          <a:xfrm>
            <a:off x="3361509" y="6226629"/>
            <a:ext cx="5408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>
                <a:solidFill>
                  <a:schemeClr val="tx1"/>
                </a:solidFill>
              </a:rPr>
              <a:t>GST &amp; Central Excise, Chennai Outer</a:t>
            </a:r>
            <a:endParaRPr lang="en-IN" b="1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65484"/>
            <a:ext cx="1281379" cy="81350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7/18/2019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7/18/2019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7/18/2019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7/18/2019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7/18/2019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2794715" y="6168980"/>
            <a:ext cx="55507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pPr algn="ctr"/>
            <a:r>
              <a:rPr lang="en-US" b="1" dirty="0" smtClean="0"/>
              <a:t>GST &amp; Central Excise, Chennai Outer</a:t>
            </a:r>
            <a:endParaRPr lang="en-US" b="1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96077"/>
            <a:ext cx="1247718" cy="79213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7/18/2019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7/18/2019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7/18/2019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rgbClr val="C00000"/>
                </a:solidFill>
              </a:rPr>
              <a:t>SABKA VISHWAS </a:t>
            </a:r>
            <a:r>
              <a:rPr lang="en-US" sz="5400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US" sz="5400" dirty="0">
                <a:solidFill>
                  <a:srgbClr val="006600"/>
                </a:solidFill>
              </a:rPr>
              <a:t>LEGACY DISPUTE RESOLUTION</a:t>
            </a:r>
            <a:r>
              <a:rPr lang="en-US" sz="5400" dirty="0">
                <a:solidFill>
                  <a:schemeClr val="accent1">
                    <a:lumMod val="75000"/>
                  </a:schemeClr>
                </a:solidFill>
              </a:rPr>
              <a:t>)</a:t>
            </a:r>
            <a:r>
              <a:rPr lang="en-US" sz="5400" dirty="0">
                <a:solidFill>
                  <a:srgbClr val="C00000"/>
                </a:solidFill>
              </a:rPr>
              <a:t> SCHEME, </a:t>
            </a:r>
            <a:r>
              <a:rPr lang="en-US" sz="5400" dirty="0" smtClean="0">
                <a:solidFill>
                  <a:srgbClr val="C00000"/>
                </a:solidFill>
              </a:rPr>
              <a:t>2019</a:t>
            </a:r>
            <a:endParaRPr lang="en-IN" sz="5400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b="1" dirty="0" smtClean="0"/>
          </a:p>
          <a:p>
            <a:r>
              <a:rPr lang="en-US" sz="2600" b="1" dirty="0" smtClean="0"/>
              <a:t>THE  </a:t>
            </a:r>
            <a:r>
              <a:rPr lang="en-US" sz="2600" b="1" dirty="0"/>
              <a:t>FINANCE  </a:t>
            </a:r>
            <a:r>
              <a:rPr lang="en-US" sz="2600" b="1" dirty="0" smtClean="0"/>
              <a:t>(n</a:t>
            </a:r>
            <a:r>
              <a:rPr lang="en-US" sz="2600" b="1" cap="none" dirty="0" smtClean="0"/>
              <a:t>o.2</a:t>
            </a:r>
            <a:r>
              <a:rPr lang="en-US" sz="2600" b="1" dirty="0" smtClean="0"/>
              <a:t>) </a:t>
            </a:r>
            <a:r>
              <a:rPr lang="en-US" sz="2600" b="1" dirty="0"/>
              <a:t>BILL, 2019</a:t>
            </a:r>
            <a:endParaRPr lang="en-IN" sz="2600" dirty="0"/>
          </a:p>
        </p:txBody>
      </p:sp>
    </p:spTree>
    <p:extLst>
      <p:ext uri="{BB962C8B-B14F-4D97-AF65-F5344CB8AC3E}">
        <p14:creationId xmlns:p14="http://schemas.microsoft.com/office/powerpoint/2010/main" val="75375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04050" y="488214"/>
            <a:ext cx="2743200" cy="1094705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 Declaration in Electronic form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687909" y="444319"/>
            <a:ext cx="2743200" cy="1094705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 designated committee shall verify correctness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9024348" y="438952"/>
            <a:ext cx="2743200" cy="1094705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>
                <a:solidFill>
                  <a:schemeClr val="accent1">
                    <a:lumMod val="75000"/>
                  </a:schemeClr>
                </a:solidFill>
              </a:rPr>
              <a:t>When amount declared = Estimated Amount, a statement in electronic form shall be issued within 60 days</a:t>
            </a:r>
            <a:endParaRPr lang="en-US" sz="15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8375123" y="2293508"/>
            <a:ext cx="2743200" cy="1094705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>
                <a:solidFill>
                  <a:schemeClr val="accent1">
                    <a:lumMod val="75000"/>
                  </a:schemeClr>
                </a:solidFill>
              </a:rPr>
              <a:t>When </a:t>
            </a:r>
            <a:r>
              <a:rPr lang="en-US" sz="1500" dirty="0" smtClean="0">
                <a:solidFill>
                  <a:schemeClr val="accent1">
                    <a:lumMod val="75000"/>
                  </a:schemeClr>
                </a:solidFill>
              </a:rPr>
              <a:t>Estimated Amount &gt;  </a:t>
            </a:r>
            <a:r>
              <a:rPr lang="en-US" sz="1500" dirty="0">
                <a:solidFill>
                  <a:schemeClr val="accent1">
                    <a:lumMod val="75000"/>
                  </a:schemeClr>
                </a:solidFill>
              </a:rPr>
              <a:t>A</a:t>
            </a:r>
            <a:r>
              <a:rPr lang="en-US" sz="1500" dirty="0" smtClean="0">
                <a:solidFill>
                  <a:schemeClr val="accent1">
                    <a:lumMod val="75000"/>
                  </a:schemeClr>
                </a:solidFill>
              </a:rPr>
              <a:t>mount declared </a:t>
            </a:r>
            <a:r>
              <a:rPr lang="en-US" sz="1500" dirty="0">
                <a:solidFill>
                  <a:schemeClr val="accent1">
                    <a:lumMod val="75000"/>
                  </a:schemeClr>
                </a:solidFill>
              </a:rPr>
              <a:t>by declarant, an estimate of payment shall be issued within 30 days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4375522" y="2387435"/>
            <a:ext cx="2743200" cy="1094705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>
                <a:solidFill>
                  <a:schemeClr val="accent1">
                    <a:lumMod val="75000"/>
                  </a:schemeClr>
                </a:solidFill>
              </a:rPr>
              <a:t>One Personal Hearing will be given, before issuing statement of amount payable</a:t>
            </a:r>
            <a:endParaRPr lang="en-US" sz="15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22513" y="2369406"/>
            <a:ext cx="2547399" cy="1094705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>
                <a:solidFill>
                  <a:schemeClr val="accent1">
                    <a:lumMod val="75000"/>
                  </a:schemeClr>
                </a:solidFill>
              </a:rPr>
              <a:t>After hearing the declarant, </a:t>
            </a:r>
            <a:r>
              <a:rPr lang="en-US" sz="1500" dirty="0" smtClean="0">
                <a:solidFill>
                  <a:schemeClr val="accent1">
                    <a:lumMod val="75000"/>
                  </a:schemeClr>
                </a:solidFill>
              </a:rPr>
              <a:t>an </a:t>
            </a:r>
            <a:r>
              <a:rPr lang="en-US" sz="1500" dirty="0" smtClean="0">
                <a:solidFill>
                  <a:schemeClr val="accent1">
                    <a:lumMod val="75000"/>
                  </a:schemeClr>
                </a:solidFill>
              </a:rPr>
              <a:t>e-statement indicating amount payable shall be issued within 60 days</a:t>
            </a:r>
            <a:endParaRPr lang="en-US" sz="15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8832759" y="4417452"/>
            <a:ext cx="2743200" cy="1094705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The declarant shall pay online within 30 days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4685762" y="4417453"/>
            <a:ext cx="2743200" cy="1094705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>
                <a:solidFill>
                  <a:schemeClr val="accent1">
                    <a:lumMod val="75000"/>
                  </a:schemeClr>
                </a:solidFill>
              </a:rPr>
              <a:t>On payment and production of proof of withdrawal of appeal, the committee shall issue </a:t>
            </a:r>
            <a:r>
              <a:rPr lang="en-US" sz="1500" dirty="0" smtClean="0">
                <a:solidFill>
                  <a:schemeClr val="accent1">
                    <a:lumMod val="75000"/>
                  </a:schemeClr>
                </a:solidFill>
              </a:rPr>
              <a:t>Discharge Certificate </a:t>
            </a:r>
            <a:r>
              <a:rPr lang="en-US" sz="1500" dirty="0" smtClean="0">
                <a:solidFill>
                  <a:schemeClr val="accent1">
                    <a:lumMod val="75000"/>
                  </a:schemeClr>
                </a:solidFill>
              </a:rPr>
              <a:t>within 30 days</a:t>
            </a:r>
            <a:endParaRPr lang="en-US" sz="15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538764" y="4417452"/>
            <a:ext cx="2743200" cy="1094705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>
                <a:solidFill>
                  <a:schemeClr val="accent1">
                    <a:lumMod val="75000"/>
                  </a:schemeClr>
                </a:solidFill>
              </a:rPr>
              <a:t>Within 30 days of issuance of Discharge </a:t>
            </a:r>
            <a:r>
              <a:rPr lang="en-US" sz="1500" dirty="0" smtClean="0">
                <a:solidFill>
                  <a:schemeClr val="accent1">
                    <a:lumMod val="75000"/>
                  </a:schemeClr>
                </a:solidFill>
              </a:rPr>
              <a:t>Certificate</a:t>
            </a:r>
            <a:r>
              <a:rPr lang="en-US" sz="1500" dirty="0" smtClean="0">
                <a:solidFill>
                  <a:schemeClr val="accent1">
                    <a:lumMod val="75000"/>
                  </a:schemeClr>
                </a:solidFill>
              </a:rPr>
              <a:t>, the committee can modify its order only to correct an arithmetical error or clerical error </a:t>
            </a:r>
            <a:endParaRPr lang="en-US" sz="15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6" name="Right Arrow 25"/>
          <p:cNvSpPr/>
          <p:nvPr/>
        </p:nvSpPr>
        <p:spPr>
          <a:xfrm>
            <a:off x="3645797" y="905813"/>
            <a:ext cx="843565" cy="1609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Arrow 26"/>
          <p:cNvSpPr/>
          <p:nvPr/>
        </p:nvSpPr>
        <p:spPr>
          <a:xfrm>
            <a:off x="7629656" y="905813"/>
            <a:ext cx="843565" cy="1609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ight Arrow 27"/>
          <p:cNvSpPr/>
          <p:nvPr/>
        </p:nvSpPr>
        <p:spPr>
          <a:xfrm rot="10800000">
            <a:off x="7675808" y="4884312"/>
            <a:ext cx="843565" cy="1609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ight Arrow 28"/>
          <p:cNvSpPr/>
          <p:nvPr/>
        </p:nvSpPr>
        <p:spPr>
          <a:xfrm rot="10800000">
            <a:off x="3405388" y="4884312"/>
            <a:ext cx="843565" cy="1609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Left Arrow 30"/>
          <p:cNvSpPr/>
          <p:nvPr/>
        </p:nvSpPr>
        <p:spPr>
          <a:xfrm>
            <a:off x="3238737" y="2795666"/>
            <a:ext cx="888642" cy="22538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Left Arrow 31"/>
          <p:cNvSpPr/>
          <p:nvPr/>
        </p:nvSpPr>
        <p:spPr>
          <a:xfrm>
            <a:off x="7327205" y="2804376"/>
            <a:ext cx="888642" cy="22538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 rot="2024793">
            <a:off x="7605211" y="1803086"/>
            <a:ext cx="843565" cy="1678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" name="Down Arrow 15"/>
          <p:cNvSpPr/>
          <p:nvPr/>
        </p:nvSpPr>
        <p:spPr>
          <a:xfrm>
            <a:off x="11277600" y="1759131"/>
            <a:ext cx="182880" cy="23513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" name="Right Arrow 17"/>
          <p:cNvSpPr/>
          <p:nvPr/>
        </p:nvSpPr>
        <p:spPr>
          <a:xfrm rot="769028">
            <a:off x="3281964" y="3796937"/>
            <a:ext cx="4933883" cy="1915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" name="TextBox 3"/>
          <p:cNvSpPr txBox="1"/>
          <p:nvPr/>
        </p:nvSpPr>
        <p:spPr>
          <a:xfrm>
            <a:off x="1512277" y="96715"/>
            <a:ext cx="9606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b="1" dirty="0" smtClean="0">
                <a:solidFill>
                  <a:srgbClr val="C00000"/>
                </a:solidFill>
              </a:rPr>
              <a:t>VERIFICATION OF DECLARATION</a:t>
            </a:r>
            <a:endParaRPr lang="en-IN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5579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91237ED7-D162-4CC8-80A8-A28E60D1E1C3}"/>
              </a:ext>
            </a:extLst>
          </p:cNvPr>
          <p:cNvGrpSpPr/>
          <p:nvPr/>
        </p:nvGrpSpPr>
        <p:grpSpPr>
          <a:xfrm>
            <a:off x="3225591" y="622950"/>
            <a:ext cx="4920174" cy="4899603"/>
            <a:chOff x="2732001" y="487953"/>
            <a:chExt cx="6728000" cy="6681894"/>
          </a:xfrm>
        </p:grpSpPr>
        <p:sp>
          <p:nvSpPr>
            <p:cNvPr id="3" name="Arc 2">
              <a:extLst>
                <a:ext uri="{FF2B5EF4-FFF2-40B4-BE49-F238E27FC236}">
                  <a16:creationId xmlns:a16="http://schemas.microsoft.com/office/drawing/2014/main" id="{E49A4B15-9502-467A-92EC-319CC92E1266}"/>
                </a:ext>
              </a:extLst>
            </p:cNvPr>
            <p:cNvSpPr/>
            <p:nvPr/>
          </p:nvSpPr>
          <p:spPr>
            <a:xfrm rot="16200000">
              <a:off x="5113115" y="5204078"/>
              <a:ext cx="1965769" cy="1965769"/>
            </a:xfrm>
            <a:prstGeom prst="arc">
              <a:avLst>
                <a:gd name="adj1" fmla="val 16200000"/>
                <a:gd name="adj2" fmla="val 5400629"/>
              </a:avLst>
            </a:prstGeom>
            <a:ln w="254000" cap="rnd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" name="Arc 3">
              <a:extLst>
                <a:ext uri="{FF2B5EF4-FFF2-40B4-BE49-F238E27FC236}">
                  <a16:creationId xmlns:a16="http://schemas.microsoft.com/office/drawing/2014/main" id="{F606D0DF-F7A5-4606-BD58-BE7CF7B4CDB2}"/>
                </a:ext>
              </a:extLst>
            </p:cNvPr>
            <p:cNvSpPr/>
            <p:nvPr/>
          </p:nvSpPr>
          <p:spPr>
            <a:xfrm rot="18900000">
              <a:off x="3439665" y="4512739"/>
              <a:ext cx="1965769" cy="1965769"/>
            </a:xfrm>
            <a:prstGeom prst="arc">
              <a:avLst>
                <a:gd name="adj1" fmla="val 16200000"/>
                <a:gd name="adj2" fmla="val 5400629"/>
              </a:avLst>
            </a:prstGeom>
            <a:ln w="254000" cap="rnd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" name="Arc 4">
              <a:extLst>
                <a:ext uri="{FF2B5EF4-FFF2-40B4-BE49-F238E27FC236}">
                  <a16:creationId xmlns:a16="http://schemas.microsoft.com/office/drawing/2014/main" id="{8D4529A9-7B6C-49E0-AABB-3F9DA4C1E9CB}"/>
                </a:ext>
              </a:extLst>
            </p:cNvPr>
            <p:cNvSpPr/>
            <p:nvPr/>
          </p:nvSpPr>
          <p:spPr>
            <a:xfrm rot="13500000">
              <a:off x="6791327" y="4512739"/>
              <a:ext cx="1965769" cy="1965769"/>
            </a:xfrm>
            <a:prstGeom prst="arc">
              <a:avLst>
                <a:gd name="adj1" fmla="val 16200000"/>
                <a:gd name="adj2" fmla="val 5400629"/>
              </a:avLst>
            </a:prstGeom>
            <a:ln w="254000" cap="rnd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" name="Arc 5">
              <a:extLst>
                <a:ext uri="{FF2B5EF4-FFF2-40B4-BE49-F238E27FC236}">
                  <a16:creationId xmlns:a16="http://schemas.microsoft.com/office/drawing/2014/main" id="{93552547-2CE5-4C7D-AE64-667B350B5E8F}"/>
                </a:ext>
              </a:extLst>
            </p:cNvPr>
            <p:cNvSpPr/>
            <p:nvPr/>
          </p:nvSpPr>
          <p:spPr>
            <a:xfrm rot="5400000">
              <a:off x="5117877" y="487953"/>
              <a:ext cx="1965769" cy="1965769"/>
            </a:xfrm>
            <a:prstGeom prst="arc">
              <a:avLst>
                <a:gd name="adj1" fmla="val 16200000"/>
                <a:gd name="adj2" fmla="val 5400629"/>
              </a:avLst>
            </a:prstGeom>
            <a:ln w="254000" cap="rnd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" name="Arc 6">
              <a:extLst>
                <a:ext uri="{FF2B5EF4-FFF2-40B4-BE49-F238E27FC236}">
                  <a16:creationId xmlns:a16="http://schemas.microsoft.com/office/drawing/2014/main" id="{0E9E6873-4EF8-40D1-A748-6AB37A1B759E}"/>
                </a:ext>
              </a:extLst>
            </p:cNvPr>
            <p:cNvSpPr/>
            <p:nvPr/>
          </p:nvSpPr>
          <p:spPr>
            <a:xfrm rot="8100000">
              <a:off x="6791327" y="1179292"/>
              <a:ext cx="1965769" cy="1965769"/>
            </a:xfrm>
            <a:prstGeom prst="arc">
              <a:avLst>
                <a:gd name="adj1" fmla="val 16200000"/>
                <a:gd name="adj2" fmla="val 5400629"/>
              </a:avLst>
            </a:prstGeom>
            <a:ln w="254000" cap="rnd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" name="Arc 7">
              <a:extLst>
                <a:ext uri="{FF2B5EF4-FFF2-40B4-BE49-F238E27FC236}">
                  <a16:creationId xmlns:a16="http://schemas.microsoft.com/office/drawing/2014/main" id="{D5C0317A-CC74-40A1-9542-06B80CEDA915}"/>
                </a:ext>
              </a:extLst>
            </p:cNvPr>
            <p:cNvSpPr/>
            <p:nvPr/>
          </p:nvSpPr>
          <p:spPr>
            <a:xfrm rot="2700000">
              <a:off x="3439665" y="1179292"/>
              <a:ext cx="1965769" cy="1965769"/>
            </a:xfrm>
            <a:prstGeom prst="arc">
              <a:avLst>
                <a:gd name="adj1" fmla="val 16200000"/>
                <a:gd name="adj2" fmla="val 5400629"/>
              </a:avLst>
            </a:prstGeom>
            <a:ln w="254000" cap="rnd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9" name="Arc 8">
              <a:extLst>
                <a:ext uri="{FF2B5EF4-FFF2-40B4-BE49-F238E27FC236}">
                  <a16:creationId xmlns:a16="http://schemas.microsoft.com/office/drawing/2014/main" id="{65C4C3F3-BA74-4F0E-BC18-61921B9B67B3}"/>
                </a:ext>
              </a:extLst>
            </p:cNvPr>
            <p:cNvSpPr/>
            <p:nvPr/>
          </p:nvSpPr>
          <p:spPr>
            <a:xfrm>
              <a:off x="2732001" y="2846065"/>
              <a:ext cx="1965769" cy="1965769"/>
            </a:xfrm>
            <a:prstGeom prst="arc">
              <a:avLst>
                <a:gd name="adj1" fmla="val 16200000"/>
                <a:gd name="adj2" fmla="val 5400629"/>
              </a:avLst>
            </a:prstGeom>
            <a:ln w="254000" cap="rnd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" name="Arc 9">
              <a:extLst>
                <a:ext uri="{FF2B5EF4-FFF2-40B4-BE49-F238E27FC236}">
                  <a16:creationId xmlns:a16="http://schemas.microsoft.com/office/drawing/2014/main" id="{6951091B-3FC3-4F22-A5A0-44C150F8EEA2}"/>
                </a:ext>
              </a:extLst>
            </p:cNvPr>
            <p:cNvSpPr/>
            <p:nvPr/>
          </p:nvSpPr>
          <p:spPr>
            <a:xfrm rot="10800000">
              <a:off x="7494232" y="2846065"/>
              <a:ext cx="1965769" cy="1965769"/>
            </a:xfrm>
            <a:prstGeom prst="arc">
              <a:avLst>
                <a:gd name="adj1" fmla="val 16200000"/>
                <a:gd name="adj2" fmla="val 5400629"/>
              </a:avLst>
            </a:prstGeom>
            <a:ln w="254000" cap="rnd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588212" y="811369"/>
            <a:ext cx="4180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02DA5CB-2B12-4628-BF30-037A8DEA47AA}"/>
              </a:ext>
            </a:extLst>
          </p:cNvPr>
          <p:cNvSpPr txBox="1"/>
          <p:nvPr/>
        </p:nvSpPr>
        <p:spPr>
          <a:xfrm>
            <a:off x="5488265" y="1039480"/>
            <a:ext cx="369012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</a:t>
            </a:r>
            <a:endParaRPr lang="en-US" sz="27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F0E9719-D911-4FEE-9181-74AC5E6B4F97}"/>
              </a:ext>
            </a:extLst>
          </p:cNvPr>
          <p:cNvSpPr txBox="1"/>
          <p:nvPr/>
        </p:nvSpPr>
        <p:spPr>
          <a:xfrm>
            <a:off x="6683472" y="1564900"/>
            <a:ext cx="386644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</a:t>
            </a:r>
            <a:endParaRPr lang="en-US" sz="27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F847FAD-87AE-4817-81CE-2EE77D59ED6B}"/>
              </a:ext>
            </a:extLst>
          </p:cNvPr>
          <p:cNvSpPr txBox="1"/>
          <p:nvPr/>
        </p:nvSpPr>
        <p:spPr>
          <a:xfrm>
            <a:off x="7078857" y="2705166"/>
            <a:ext cx="357791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</a:t>
            </a:r>
            <a:endParaRPr lang="en-US" sz="27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984ACCC-9333-4959-ADA7-5AC95BB8C279}"/>
              </a:ext>
            </a:extLst>
          </p:cNvPr>
          <p:cNvSpPr txBox="1"/>
          <p:nvPr/>
        </p:nvSpPr>
        <p:spPr>
          <a:xfrm>
            <a:off x="6598228" y="3808145"/>
            <a:ext cx="386644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</a:t>
            </a:r>
            <a:endParaRPr lang="en-US" sz="27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9B78A96-2EC3-4BD5-AEEB-D0C723204711}"/>
              </a:ext>
            </a:extLst>
          </p:cNvPr>
          <p:cNvSpPr txBox="1"/>
          <p:nvPr/>
        </p:nvSpPr>
        <p:spPr>
          <a:xfrm>
            <a:off x="5498970" y="4258181"/>
            <a:ext cx="375424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</a:t>
            </a:r>
            <a:endParaRPr lang="en-US" sz="27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37C9B90-F988-43C0-8D6A-190C465B397F}"/>
              </a:ext>
            </a:extLst>
          </p:cNvPr>
          <p:cNvSpPr txBox="1"/>
          <p:nvPr/>
        </p:nvSpPr>
        <p:spPr>
          <a:xfrm>
            <a:off x="4394256" y="3843636"/>
            <a:ext cx="288862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</a:t>
            </a:r>
            <a:endParaRPr lang="en-US" sz="27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C7D8D23-ADA4-46F9-9724-DCAADAF041A9}"/>
              </a:ext>
            </a:extLst>
          </p:cNvPr>
          <p:cNvSpPr txBox="1"/>
          <p:nvPr/>
        </p:nvSpPr>
        <p:spPr>
          <a:xfrm>
            <a:off x="3804779" y="2733510"/>
            <a:ext cx="372218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</a:t>
            </a:r>
            <a:endParaRPr lang="en-US" sz="27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8915D98-39B7-40BF-B7AB-467CBF941291}"/>
              </a:ext>
            </a:extLst>
          </p:cNvPr>
          <p:cNvSpPr txBox="1"/>
          <p:nvPr/>
        </p:nvSpPr>
        <p:spPr>
          <a:xfrm>
            <a:off x="4273614" y="1509631"/>
            <a:ext cx="386644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</a:t>
            </a:r>
            <a:endParaRPr lang="en-US" sz="27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416580" y="642833"/>
            <a:ext cx="44901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ea typeface="Arial" panose="020B0604020202020204" pitchFamily="34" charset="0"/>
              </a:rPr>
              <a:t>Appeal</a:t>
            </a:r>
            <a:r>
              <a:rPr lang="en-US" spc="60" dirty="0" smtClean="0">
                <a:solidFill>
                  <a:schemeClr val="accent5">
                    <a:lumMod val="50000"/>
                  </a:schemeClr>
                </a:solidFill>
                <a:ea typeface="Arial" panose="020B0604020202020204" pitchFamily="34" charset="0"/>
              </a:rPr>
              <a:t>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ea typeface="Arial" panose="020B0604020202020204" pitchFamily="34" charset="0"/>
              </a:rPr>
              <a:t>before</a:t>
            </a:r>
            <a:r>
              <a:rPr lang="en-US" spc="60" dirty="0">
                <a:solidFill>
                  <a:schemeClr val="accent5">
                    <a:lumMod val="50000"/>
                  </a:schemeClr>
                </a:solidFill>
                <a:ea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ea typeface="Arial" panose="020B0604020202020204" pitchFamily="34" charset="0"/>
              </a:rPr>
              <a:t>appellate</a:t>
            </a:r>
            <a:r>
              <a:rPr lang="en-US" spc="80" dirty="0" smtClean="0">
                <a:solidFill>
                  <a:schemeClr val="accent5">
                    <a:lumMod val="50000"/>
                  </a:schemeClr>
                </a:solidFill>
                <a:ea typeface="Arial" panose="020B0604020202020204" pitchFamily="34" charset="0"/>
              </a:rPr>
              <a:t>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ea typeface="Arial" panose="020B0604020202020204" pitchFamily="34" charset="0"/>
              </a:rPr>
              <a:t>forum</a:t>
            </a:r>
            <a:r>
              <a:rPr lang="en-US" spc="55" dirty="0">
                <a:solidFill>
                  <a:schemeClr val="accent5">
                    <a:lumMod val="50000"/>
                  </a:schemeClr>
                </a:solidFill>
                <a:ea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ea typeface="Arial" panose="020B0604020202020204" pitchFamily="34" charset="0"/>
              </a:rPr>
              <a:t>and </a:t>
            </a:r>
            <a:r>
              <a:rPr lang="en-US" dirty="0" smtClean="0">
                <a:solidFill>
                  <a:srgbClr val="C00000"/>
                </a:solidFill>
                <a:ea typeface="Arial" panose="020B0604020202020204" pitchFamily="34" charset="0"/>
              </a:rPr>
              <a:t>heard finally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ea typeface="Arial" panose="020B0604020202020204" pitchFamily="34" charset="0"/>
              </a:rPr>
              <a:t> on or before 30th</a:t>
            </a:r>
            <a:r>
              <a:rPr lang="en-US" spc="55" dirty="0" smtClean="0">
                <a:solidFill>
                  <a:schemeClr val="accent5">
                    <a:lumMod val="50000"/>
                  </a:schemeClr>
                </a:solidFill>
                <a:ea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ea typeface="Arial" panose="020B0604020202020204" pitchFamily="34" charset="0"/>
              </a:rPr>
              <a:t>June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ea typeface="Arial" panose="020B0604020202020204" pitchFamily="34" charset="0"/>
              </a:rPr>
              <a:t>2019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796977A-AD65-482C-A576-996E46692C50}"/>
              </a:ext>
            </a:extLst>
          </p:cNvPr>
          <p:cNvSpPr txBox="1"/>
          <p:nvPr/>
        </p:nvSpPr>
        <p:spPr>
          <a:xfrm>
            <a:off x="11661968" y="440307"/>
            <a:ext cx="480208" cy="78483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4500" b="1" dirty="0" smtClean="0"/>
              <a:t>a</a:t>
            </a:r>
            <a:endParaRPr lang="en-US" sz="4500" b="1" dirty="0"/>
          </a:p>
        </p:txBody>
      </p:sp>
      <p:sp>
        <p:nvSpPr>
          <p:cNvPr id="37" name="Rectangle 36"/>
          <p:cNvSpPr/>
          <p:nvPr/>
        </p:nvSpPr>
        <p:spPr>
          <a:xfrm>
            <a:off x="7006135" y="1540362"/>
            <a:ext cx="6096000" cy="685059"/>
          </a:xfrm>
          <a:prstGeom prst="rect">
            <a:avLst/>
          </a:prstGeom>
        </p:spPr>
        <p:txBody>
          <a:bodyPr>
            <a:spAutoFit/>
          </a:bodyPr>
          <a:lstStyle/>
          <a:p>
            <a:pPr marL="130810" marR="358140" indent="133985" algn="just">
              <a:lnSpc>
                <a:spcPct val="107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C00000"/>
                </a:solidFill>
                <a:ea typeface="Arial" panose="020B0604020202020204" pitchFamily="34" charset="0"/>
              </a:rPr>
              <a:t>  </a:t>
            </a:r>
            <a:r>
              <a:rPr lang="en-US" dirty="0">
                <a:solidFill>
                  <a:srgbClr val="C00000"/>
                </a:solidFill>
                <a:ea typeface="Arial" panose="020B0604020202020204" pitchFamily="34" charset="0"/>
              </a:rPr>
              <a:t>C</a:t>
            </a:r>
            <a:r>
              <a:rPr lang="en-US" dirty="0" smtClean="0">
                <a:solidFill>
                  <a:srgbClr val="C00000"/>
                </a:solidFill>
                <a:ea typeface="Arial" panose="020B0604020202020204" pitchFamily="34" charset="0"/>
              </a:rPr>
              <a:t>onvicted</a:t>
            </a:r>
            <a:r>
              <a:rPr lang="en-US" spc="115" dirty="0" smtClean="0">
                <a:solidFill>
                  <a:schemeClr val="accent5">
                    <a:lumMod val="50000"/>
                  </a:schemeClr>
                </a:solidFill>
                <a:ea typeface="Arial" panose="020B0604020202020204" pitchFamily="34" charset="0"/>
              </a:rPr>
              <a:t>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ea typeface="Arial" panose="020B0604020202020204" pitchFamily="34" charset="0"/>
              </a:rPr>
              <a:t>for</a:t>
            </a:r>
            <a:r>
              <a:rPr lang="en-US" spc="65" dirty="0">
                <a:solidFill>
                  <a:schemeClr val="accent5">
                    <a:lumMod val="50000"/>
                  </a:schemeClr>
                </a:solidFill>
                <a:ea typeface="Arial" panose="020B0604020202020204" pitchFamily="34" charset="0"/>
              </a:rPr>
              <a:t>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ea typeface="Arial" panose="020B0604020202020204" pitchFamily="34" charset="0"/>
              </a:rPr>
              <a:t>any</a:t>
            </a:r>
            <a:r>
              <a:rPr lang="en-US" spc="70" dirty="0">
                <a:solidFill>
                  <a:schemeClr val="accent5">
                    <a:lumMod val="50000"/>
                  </a:schemeClr>
                </a:solidFill>
                <a:ea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ea typeface="Arial" panose="020B0604020202020204" pitchFamily="34" charset="0"/>
              </a:rPr>
              <a:t>offence</a:t>
            </a:r>
            <a:r>
              <a:rPr lang="en-US" spc="125" dirty="0" smtClean="0">
                <a:solidFill>
                  <a:schemeClr val="accent5">
                    <a:lumMod val="50000"/>
                  </a:schemeClr>
                </a:solidFill>
                <a:ea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ea typeface="Arial" panose="020B0604020202020204" pitchFamily="34" charset="0"/>
              </a:rPr>
              <a:t>for</a:t>
            </a:r>
            <a:r>
              <a:rPr lang="en-US" spc="45" dirty="0" smtClean="0">
                <a:solidFill>
                  <a:schemeClr val="accent5">
                    <a:lumMod val="50000"/>
                  </a:schemeClr>
                </a:solidFill>
                <a:ea typeface="Arial" panose="020B0604020202020204" pitchFamily="34" charset="0"/>
              </a:rPr>
              <a:t>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ea typeface="Arial" panose="020B0604020202020204" pitchFamily="34" charset="0"/>
              </a:rPr>
              <a:t>the</a:t>
            </a:r>
            <a:r>
              <a:rPr lang="en-US" spc="50" dirty="0">
                <a:solidFill>
                  <a:schemeClr val="accent5">
                    <a:lumMod val="50000"/>
                  </a:schemeClr>
                </a:solidFill>
                <a:ea typeface="Arial" panose="020B0604020202020204" pitchFamily="34" charset="0"/>
              </a:rPr>
              <a:t>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ea typeface="Arial" panose="020B0604020202020204" pitchFamily="34" charset="0"/>
              </a:rPr>
              <a:t>matter</a:t>
            </a:r>
            <a:r>
              <a:rPr lang="en-US" spc="75" dirty="0">
                <a:solidFill>
                  <a:schemeClr val="accent5">
                    <a:lumMod val="50000"/>
                  </a:schemeClr>
                </a:solidFill>
                <a:ea typeface="Arial" panose="020B0604020202020204" pitchFamily="34" charset="0"/>
              </a:rPr>
              <a:t>        </a:t>
            </a:r>
          </a:p>
          <a:p>
            <a:pPr marL="130810" marR="358140" indent="133985" algn="just">
              <a:lnSpc>
                <a:spcPct val="107000"/>
              </a:lnSpc>
              <a:spcAft>
                <a:spcPts val="0"/>
              </a:spcAft>
            </a:pPr>
            <a:r>
              <a:rPr lang="en-US" spc="75" dirty="0">
                <a:solidFill>
                  <a:schemeClr val="accent5">
                    <a:lumMod val="50000"/>
                  </a:schemeClr>
                </a:solidFill>
                <a:ea typeface="Arial" panose="020B0604020202020204" pitchFamily="34" charset="0"/>
              </a:rPr>
              <a:t> 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ea typeface="Arial" panose="020B0604020202020204" pitchFamily="34" charset="0"/>
              </a:rPr>
              <a:t>for</a:t>
            </a:r>
            <a:r>
              <a:rPr lang="en-US" spc="45" dirty="0" smtClean="0">
                <a:solidFill>
                  <a:schemeClr val="accent5">
                    <a:lumMod val="50000"/>
                  </a:schemeClr>
                </a:solidFill>
                <a:ea typeface="Arial" panose="020B0604020202020204" pitchFamily="34" charset="0"/>
              </a:rPr>
              <a:t>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ea typeface="Arial" panose="020B0604020202020204" pitchFamily="34" charset="0"/>
              </a:rPr>
              <a:t>which</a:t>
            </a:r>
            <a:r>
              <a:rPr lang="en-US" spc="70" dirty="0">
                <a:solidFill>
                  <a:schemeClr val="accent5">
                    <a:lumMod val="50000"/>
                  </a:schemeClr>
                </a:solidFill>
                <a:ea typeface="Arial" panose="020B0604020202020204" pitchFamily="34" charset="0"/>
              </a:rPr>
              <a:t>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ea typeface="Arial" panose="020B0604020202020204" pitchFamily="34" charset="0"/>
              </a:rPr>
              <a:t>he</a:t>
            </a:r>
            <a:r>
              <a:rPr lang="en-US" spc="45" dirty="0">
                <a:solidFill>
                  <a:schemeClr val="accent5">
                    <a:lumMod val="50000"/>
                  </a:schemeClr>
                </a:solidFill>
                <a:ea typeface="Arial" panose="020B0604020202020204" pitchFamily="34" charset="0"/>
              </a:rPr>
              <a:t>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ea typeface="Arial" panose="020B0604020202020204" pitchFamily="34" charset="0"/>
              </a:rPr>
              <a:t>intends</a:t>
            </a:r>
            <a:r>
              <a:rPr lang="en-US" spc="80" dirty="0">
                <a:solidFill>
                  <a:schemeClr val="accent5">
                    <a:lumMod val="50000"/>
                  </a:schemeClr>
                </a:solidFill>
                <a:ea typeface="Arial" panose="020B0604020202020204" pitchFamily="34" charset="0"/>
              </a:rPr>
              <a:t>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ea typeface="Arial" panose="020B0604020202020204" pitchFamily="34" charset="0"/>
              </a:rPr>
              <a:t>to</a:t>
            </a:r>
            <a:r>
              <a:rPr lang="en-US" spc="40" dirty="0">
                <a:solidFill>
                  <a:schemeClr val="accent5">
                    <a:lumMod val="50000"/>
                  </a:schemeClr>
                </a:solidFill>
                <a:ea typeface="Arial" panose="020B0604020202020204" pitchFamily="34" charset="0"/>
              </a:rPr>
              <a:t>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ea typeface="Arial" panose="020B0604020202020204" pitchFamily="34" charset="0"/>
              </a:rPr>
              <a:t>file</a:t>
            </a:r>
            <a:r>
              <a:rPr lang="en-US" spc="45" dirty="0">
                <a:solidFill>
                  <a:schemeClr val="accent5">
                    <a:lumMod val="50000"/>
                  </a:schemeClr>
                </a:solidFill>
                <a:ea typeface="Arial" panose="020B0604020202020204" pitchFamily="34" charset="0"/>
              </a:rPr>
              <a:t>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ea typeface="Arial" panose="020B0604020202020204" pitchFamily="34" charset="0"/>
              </a:rPr>
              <a:t>a</a:t>
            </a:r>
            <a:r>
              <a:rPr lang="en-US" spc="35" dirty="0">
                <a:solidFill>
                  <a:schemeClr val="accent5">
                    <a:lumMod val="50000"/>
                  </a:schemeClr>
                </a:solidFill>
                <a:ea typeface="Arial" panose="020B0604020202020204" pitchFamily="34" charset="0"/>
              </a:rPr>
              <a:t>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ea typeface="Arial" panose="020B0604020202020204" pitchFamily="34" charset="0"/>
              </a:rPr>
              <a:t>declaration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8832350-B902-4AEB-AD3F-16261D0BCBB5}"/>
              </a:ext>
            </a:extLst>
          </p:cNvPr>
          <p:cNvSpPr txBox="1"/>
          <p:nvPr/>
        </p:nvSpPr>
        <p:spPr>
          <a:xfrm>
            <a:off x="11661287" y="1506226"/>
            <a:ext cx="521298" cy="78483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r"/>
            <a:r>
              <a:rPr lang="en-US" sz="4500" b="1" dirty="0" smtClean="0"/>
              <a:t>b</a:t>
            </a:r>
            <a:endParaRPr lang="en-US" sz="4500" b="1" dirty="0"/>
          </a:p>
        </p:txBody>
      </p:sp>
      <p:sp>
        <p:nvSpPr>
          <p:cNvPr id="39" name="Rectangle 38"/>
          <p:cNvSpPr/>
          <p:nvPr/>
        </p:nvSpPr>
        <p:spPr>
          <a:xfrm>
            <a:off x="7142813" y="2885539"/>
            <a:ext cx="6096000" cy="54117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ts val="700"/>
              </a:lnSpc>
              <a:spcBef>
                <a:spcPts val="25"/>
              </a:spcBef>
              <a:spcAft>
                <a:spcPts val="0"/>
              </a:spcAft>
            </a:pPr>
            <a:endParaRPr lang="en-IN" spc="-5" dirty="0">
              <a:solidFill>
                <a:schemeClr val="accent1">
                  <a:lumMod val="75000"/>
                </a:schemeClr>
              </a:solidFill>
              <a:ea typeface="Arial" panose="020B0604020202020204" pitchFamily="34" charset="0"/>
            </a:endParaRPr>
          </a:p>
          <a:p>
            <a:pPr algn="just">
              <a:lnSpc>
                <a:spcPts val="700"/>
              </a:lnSpc>
              <a:spcBef>
                <a:spcPts val="25"/>
              </a:spcBef>
              <a:spcAft>
                <a:spcPts val="0"/>
              </a:spcAft>
            </a:pPr>
            <a:r>
              <a:rPr lang="en-IN" spc="-5" dirty="0">
                <a:solidFill>
                  <a:schemeClr val="accent1">
                    <a:lumMod val="75000"/>
                  </a:schemeClr>
                </a:solidFill>
                <a:ea typeface="Arial" panose="020B0604020202020204" pitchFamily="34" charset="0"/>
              </a:rPr>
              <a:t>      </a:t>
            </a:r>
            <a:r>
              <a:rPr lang="en-US" dirty="0">
                <a:ea typeface="Arial" panose="020B0604020202020204" pitchFamily="34" charset="0"/>
              </a:rPr>
              <a:t>I</a:t>
            </a:r>
            <a:r>
              <a:rPr lang="en-US" dirty="0" smtClean="0">
                <a:ea typeface="Arial" panose="020B0604020202020204" pitchFamily="34" charset="0"/>
              </a:rPr>
              <a:t>ssued</a:t>
            </a:r>
            <a:r>
              <a:rPr lang="en-US" spc="5" dirty="0" smtClean="0">
                <a:ea typeface="Arial" panose="020B0604020202020204" pitchFamily="34" charset="0"/>
              </a:rPr>
              <a:t> </a:t>
            </a:r>
            <a:r>
              <a:rPr lang="en-US" dirty="0">
                <a:ea typeface="Arial" panose="020B0604020202020204" pitchFamily="34" charset="0"/>
              </a:rPr>
              <a:t>a</a:t>
            </a:r>
            <a:r>
              <a:rPr lang="en-US" spc="-35" dirty="0">
                <a:ea typeface="Arial" panose="020B0604020202020204" pitchFamily="34" charset="0"/>
              </a:rPr>
              <a:t> </a:t>
            </a:r>
            <a:r>
              <a:rPr lang="en-US" spc="-35" dirty="0" smtClean="0">
                <a:ea typeface="Arial" panose="020B0604020202020204" pitchFamily="34" charset="0"/>
              </a:rPr>
              <a:t>SCN</a:t>
            </a:r>
            <a:r>
              <a:rPr lang="en-US" spc="35" dirty="0" smtClean="0">
                <a:solidFill>
                  <a:srgbClr val="C00000"/>
                </a:solidFill>
                <a:ea typeface="Arial" panose="020B0604020202020204" pitchFamily="34" charset="0"/>
              </a:rPr>
              <a:t> </a:t>
            </a:r>
            <a:r>
              <a:rPr lang="en-US" dirty="0">
                <a:ea typeface="Arial" panose="020B0604020202020204" pitchFamily="34" charset="0"/>
              </a:rPr>
              <a:t>and</a:t>
            </a:r>
            <a:r>
              <a:rPr lang="en-US" spc="-15" dirty="0">
                <a:ea typeface="Arial" panose="020B0604020202020204" pitchFamily="34" charset="0"/>
              </a:rPr>
              <a:t> </a:t>
            </a:r>
            <a:r>
              <a:rPr lang="en-US" dirty="0" smtClean="0">
                <a:ea typeface="Arial" panose="020B0604020202020204" pitchFamily="34" charset="0"/>
              </a:rPr>
              <a:t>final</a:t>
            </a:r>
            <a:r>
              <a:rPr lang="en-US" spc="-15" dirty="0" smtClean="0">
                <a:ea typeface="Arial" panose="020B0604020202020204" pitchFamily="34" charset="0"/>
              </a:rPr>
              <a:t> h</a:t>
            </a:r>
            <a:r>
              <a:rPr lang="en-US" dirty="0" smtClean="0">
                <a:ea typeface="Arial" panose="020B0604020202020204" pitchFamily="34" charset="0"/>
              </a:rPr>
              <a:t>earing </a:t>
            </a:r>
            <a:r>
              <a:rPr lang="en-US" dirty="0">
                <a:ea typeface="Arial" panose="020B0604020202020204" pitchFamily="34" charset="0"/>
              </a:rPr>
              <a:t>has</a:t>
            </a:r>
            <a:r>
              <a:rPr lang="en-US" spc="50" dirty="0">
                <a:ea typeface="Arial" panose="020B0604020202020204" pitchFamily="34" charset="0"/>
              </a:rPr>
              <a:t> </a:t>
            </a:r>
            <a:endParaRPr lang="en-US" spc="50" dirty="0" smtClean="0">
              <a:ea typeface="Arial" panose="020B0604020202020204" pitchFamily="34" charset="0"/>
            </a:endParaRPr>
          </a:p>
          <a:p>
            <a:pPr algn="just">
              <a:lnSpc>
                <a:spcPts val="700"/>
              </a:lnSpc>
              <a:spcBef>
                <a:spcPts val="25"/>
              </a:spcBef>
              <a:spcAft>
                <a:spcPts val="0"/>
              </a:spcAft>
            </a:pPr>
            <a:endParaRPr lang="en-US" spc="50" dirty="0">
              <a:ea typeface="Arial" panose="020B0604020202020204" pitchFamily="34" charset="0"/>
            </a:endParaRPr>
          </a:p>
          <a:p>
            <a:pPr algn="just">
              <a:lnSpc>
                <a:spcPts val="700"/>
              </a:lnSpc>
              <a:spcBef>
                <a:spcPts val="25"/>
              </a:spcBef>
              <a:spcAft>
                <a:spcPts val="0"/>
              </a:spcAft>
            </a:pPr>
            <a:endParaRPr lang="en-US" spc="50" dirty="0" smtClean="0">
              <a:ea typeface="Arial" panose="020B0604020202020204" pitchFamily="34" charset="0"/>
            </a:endParaRPr>
          </a:p>
          <a:p>
            <a:pPr algn="just">
              <a:lnSpc>
                <a:spcPts val="700"/>
              </a:lnSpc>
              <a:spcBef>
                <a:spcPts val="25"/>
              </a:spcBef>
              <a:spcAft>
                <a:spcPts val="0"/>
              </a:spcAft>
            </a:pPr>
            <a:r>
              <a:rPr lang="en-US" spc="50" dirty="0">
                <a:ea typeface="Arial" panose="020B0604020202020204" pitchFamily="34" charset="0"/>
              </a:rPr>
              <a:t> </a:t>
            </a:r>
            <a:r>
              <a:rPr lang="en-US" spc="50" dirty="0" smtClean="0">
                <a:ea typeface="Arial" panose="020B0604020202020204" pitchFamily="34" charset="0"/>
              </a:rPr>
              <a:t>    </a:t>
            </a:r>
            <a:r>
              <a:rPr lang="en-US" dirty="0" smtClean="0">
                <a:ea typeface="Arial" panose="020B0604020202020204" pitchFamily="34" charset="0"/>
              </a:rPr>
              <a:t>taken</a:t>
            </a:r>
            <a:r>
              <a:rPr lang="en-US" spc="65" dirty="0" smtClean="0">
                <a:ea typeface="Arial" panose="020B0604020202020204" pitchFamily="34" charset="0"/>
              </a:rPr>
              <a:t> </a:t>
            </a:r>
            <a:r>
              <a:rPr lang="en-US" dirty="0">
                <a:ea typeface="Arial" panose="020B0604020202020204" pitchFamily="34" charset="0"/>
              </a:rPr>
              <a:t>place</a:t>
            </a:r>
            <a:r>
              <a:rPr lang="en-US" spc="65" dirty="0">
                <a:ea typeface="Arial" panose="020B0604020202020204" pitchFamily="34" charset="0"/>
              </a:rPr>
              <a:t> </a:t>
            </a:r>
            <a:r>
              <a:rPr lang="en-US" dirty="0">
                <a:ea typeface="Arial" panose="020B0604020202020204" pitchFamily="34" charset="0"/>
              </a:rPr>
              <a:t>on</a:t>
            </a:r>
            <a:r>
              <a:rPr lang="en-US" spc="45" dirty="0">
                <a:ea typeface="Arial" panose="020B0604020202020204" pitchFamily="34" charset="0"/>
              </a:rPr>
              <a:t> </a:t>
            </a:r>
            <a:r>
              <a:rPr lang="en-US" dirty="0">
                <a:ea typeface="Arial" panose="020B0604020202020204" pitchFamily="34" charset="0"/>
              </a:rPr>
              <a:t>or</a:t>
            </a:r>
            <a:r>
              <a:rPr lang="en-US" spc="40" dirty="0">
                <a:ea typeface="Arial" panose="020B0604020202020204" pitchFamily="34" charset="0"/>
              </a:rPr>
              <a:t> </a:t>
            </a:r>
            <a:r>
              <a:rPr lang="en-US" dirty="0">
                <a:ea typeface="Arial" panose="020B0604020202020204" pitchFamily="34" charset="0"/>
              </a:rPr>
              <a:t>before </a:t>
            </a:r>
            <a:r>
              <a:rPr lang="en-US" dirty="0" smtClean="0">
                <a:ea typeface="Arial" panose="020B0604020202020204" pitchFamily="34" charset="0"/>
              </a:rPr>
              <a:t>30th</a:t>
            </a:r>
            <a:r>
              <a:rPr lang="en-US" spc="60" dirty="0" smtClean="0">
                <a:ea typeface="Arial" panose="020B0604020202020204" pitchFamily="34" charset="0"/>
              </a:rPr>
              <a:t> </a:t>
            </a:r>
            <a:r>
              <a:rPr lang="en-US" dirty="0" smtClean="0">
                <a:ea typeface="Arial" panose="020B0604020202020204" pitchFamily="34" charset="0"/>
              </a:rPr>
              <a:t>June </a:t>
            </a:r>
            <a:r>
              <a:rPr lang="en-US" dirty="0" smtClean="0">
                <a:ea typeface="Arial" panose="020B0604020202020204" pitchFamily="34" charset="0"/>
              </a:rPr>
              <a:t>2019</a:t>
            </a:r>
            <a:r>
              <a:rPr lang="en-US" spc="75" dirty="0" smtClean="0">
                <a:ea typeface="Arial" panose="020B0604020202020204" pitchFamily="34" charset="0"/>
              </a:rPr>
              <a:t>  </a:t>
            </a:r>
            <a:endParaRPr lang="en-US" spc="75" dirty="0">
              <a:ea typeface="Arial" panose="020B060402020202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A6262405-37DB-49CD-A927-4DA33589AF74}"/>
              </a:ext>
            </a:extLst>
          </p:cNvPr>
          <p:cNvSpPr txBox="1"/>
          <p:nvPr/>
        </p:nvSpPr>
        <p:spPr>
          <a:xfrm>
            <a:off x="11665469" y="2676323"/>
            <a:ext cx="473207" cy="78483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r"/>
            <a:r>
              <a:rPr lang="en-US" sz="4500" b="1" dirty="0" smtClean="0"/>
              <a:t>c</a:t>
            </a:r>
            <a:endParaRPr lang="en-US" sz="4500" b="1" dirty="0"/>
          </a:p>
        </p:txBody>
      </p:sp>
      <p:sp>
        <p:nvSpPr>
          <p:cNvPr id="41" name="Rectangle 40"/>
          <p:cNvSpPr/>
          <p:nvPr/>
        </p:nvSpPr>
        <p:spPr>
          <a:xfrm>
            <a:off x="7463063" y="4162853"/>
            <a:ext cx="40820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ea typeface="Arial" panose="020B0604020202020204" pitchFamily="34" charset="0"/>
              </a:rPr>
              <a:t>Issued</a:t>
            </a:r>
            <a:r>
              <a:rPr lang="en-US" spc="95" dirty="0" smtClean="0">
                <a:ea typeface="Arial" panose="020B0604020202020204" pitchFamily="34" charset="0"/>
              </a:rPr>
              <a:t> </a:t>
            </a:r>
            <a:r>
              <a:rPr lang="en-US" dirty="0">
                <a:ea typeface="Arial" panose="020B0604020202020204" pitchFamily="34" charset="0"/>
              </a:rPr>
              <a:t>a </a:t>
            </a:r>
            <a:r>
              <a:rPr lang="en-US" dirty="0" smtClean="0">
                <a:ea typeface="Arial" panose="020B0604020202020204" pitchFamily="34" charset="0"/>
              </a:rPr>
              <a:t>SCN</a:t>
            </a:r>
            <a:r>
              <a:rPr lang="en-US" spc="90" dirty="0" smtClean="0">
                <a:ea typeface="Arial" panose="020B0604020202020204" pitchFamily="34" charset="0"/>
              </a:rPr>
              <a:t> </a:t>
            </a:r>
            <a:r>
              <a:rPr lang="en-US" dirty="0" smtClean="0">
                <a:ea typeface="Arial" panose="020B0604020202020204" pitchFamily="34" charset="0"/>
              </a:rPr>
              <a:t>for</a:t>
            </a:r>
            <a:r>
              <a:rPr lang="en-US" spc="65" dirty="0" smtClean="0">
                <a:ea typeface="Arial" panose="020B0604020202020204" pitchFamily="34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ea typeface="Arial" panose="020B0604020202020204" pitchFamily="34" charset="0"/>
              </a:rPr>
              <a:t>erroneous </a:t>
            </a:r>
            <a:r>
              <a:rPr lang="en-US" dirty="0">
                <a:solidFill>
                  <a:srgbClr val="C00000"/>
                </a:solidFill>
                <a:ea typeface="Arial" panose="020B0604020202020204" pitchFamily="34" charset="0"/>
              </a:rPr>
              <a:t>refund</a:t>
            </a:r>
            <a:r>
              <a:rPr lang="en-US" spc="80" dirty="0">
                <a:solidFill>
                  <a:srgbClr val="C00000"/>
                </a:solidFill>
                <a:ea typeface="Arial" panose="020B0604020202020204" pitchFamily="34" charset="0"/>
              </a:rPr>
              <a:t> </a:t>
            </a:r>
            <a:r>
              <a:rPr lang="en-US" dirty="0">
                <a:ea typeface="Arial" panose="020B0604020202020204" pitchFamily="34" charset="0"/>
              </a:rPr>
              <a:t>or</a:t>
            </a:r>
            <a:r>
              <a:rPr lang="en-US" spc="45" dirty="0">
                <a:solidFill>
                  <a:srgbClr val="C00000"/>
                </a:solidFill>
                <a:ea typeface="Arial" panose="020B0604020202020204" pitchFamily="34" charset="0"/>
              </a:rPr>
              <a:t> </a:t>
            </a:r>
            <a:r>
              <a:rPr lang="en-US" dirty="0">
                <a:solidFill>
                  <a:srgbClr val="C00000"/>
                </a:solidFill>
                <a:ea typeface="Arial" panose="020B0604020202020204" pitchFamily="34" charset="0"/>
              </a:rPr>
              <a:t>refund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4B0EE1B-C423-406B-B561-A375013DCA3F}"/>
              </a:ext>
            </a:extLst>
          </p:cNvPr>
          <p:cNvSpPr txBox="1"/>
          <p:nvPr/>
        </p:nvSpPr>
        <p:spPr>
          <a:xfrm>
            <a:off x="11617378" y="3976319"/>
            <a:ext cx="521298" cy="78483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r"/>
            <a:r>
              <a:rPr lang="en-US" sz="4500" b="1" dirty="0" smtClean="0"/>
              <a:t>d</a:t>
            </a:r>
            <a:endParaRPr lang="en-US" sz="4500" b="1" dirty="0"/>
          </a:p>
        </p:txBody>
      </p:sp>
      <p:sp>
        <p:nvSpPr>
          <p:cNvPr id="43" name="Rectangle 42"/>
          <p:cNvSpPr/>
          <p:nvPr/>
        </p:nvSpPr>
        <p:spPr>
          <a:xfrm>
            <a:off x="468232" y="4068972"/>
            <a:ext cx="3510716" cy="1574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0810" marR="358140" indent="133985" algn="just">
              <a:lnSpc>
                <a:spcPct val="107000"/>
              </a:lnSpc>
              <a:spcAft>
                <a:spcPts val="0"/>
              </a:spcAft>
            </a:pPr>
            <a:r>
              <a:rPr lang="en-US" dirty="0" smtClean="0">
                <a:ea typeface="Arial" panose="020B0604020202020204" pitchFamily="34" charset="0"/>
              </a:rPr>
              <a:t>Subjected</a:t>
            </a:r>
            <a:r>
              <a:rPr lang="en-US" spc="205" dirty="0" smtClean="0">
                <a:ea typeface="Arial" panose="020B0604020202020204" pitchFamily="34" charset="0"/>
              </a:rPr>
              <a:t> </a:t>
            </a:r>
            <a:r>
              <a:rPr lang="en-US" dirty="0">
                <a:ea typeface="Arial" panose="020B0604020202020204" pitchFamily="34" charset="0"/>
              </a:rPr>
              <a:t>to</a:t>
            </a:r>
            <a:r>
              <a:rPr lang="en-US" spc="145" dirty="0">
                <a:ea typeface="Arial" panose="020B0604020202020204" pitchFamily="34" charset="0"/>
              </a:rPr>
              <a:t> </a:t>
            </a:r>
            <a:r>
              <a:rPr lang="en-US" dirty="0" smtClean="0">
                <a:ea typeface="Arial" panose="020B0604020202020204" pitchFamily="34" charset="0"/>
              </a:rPr>
              <a:t>enquiry</a:t>
            </a:r>
            <a:r>
              <a:rPr lang="en-US" spc="185" dirty="0" smtClean="0">
                <a:ea typeface="Arial" panose="020B0604020202020204" pitchFamily="34" charset="0"/>
              </a:rPr>
              <a:t> </a:t>
            </a:r>
            <a:r>
              <a:rPr lang="en-US" dirty="0">
                <a:ea typeface="Arial" panose="020B0604020202020204" pitchFamily="34" charset="0"/>
              </a:rPr>
              <a:t>or</a:t>
            </a:r>
            <a:r>
              <a:rPr lang="en-US" spc="145" dirty="0">
                <a:ea typeface="Arial" panose="020B0604020202020204" pitchFamily="34" charset="0"/>
              </a:rPr>
              <a:t> </a:t>
            </a:r>
            <a:r>
              <a:rPr lang="en-US" dirty="0">
                <a:ea typeface="Arial" panose="020B0604020202020204" pitchFamily="34" charset="0"/>
              </a:rPr>
              <a:t>investigation</a:t>
            </a:r>
            <a:r>
              <a:rPr lang="en-US" spc="225" dirty="0">
                <a:ea typeface="Arial" panose="020B0604020202020204" pitchFamily="34" charset="0"/>
              </a:rPr>
              <a:t> </a:t>
            </a:r>
            <a:r>
              <a:rPr lang="en-US" dirty="0">
                <a:ea typeface="Arial" panose="020B0604020202020204" pitchFamily="34" charset="0"/>
              </a:rPr>
              <a:t>or</a:t>
            </a:r>
            <a:r>
              <a:rPr lang="en-US" spc="145" dirty="0">
                <a:ea typeface="Arial" panose="020B0604020202020204" pitchFamily="34" charset="0"/>
              </a:rPr>
              <a:t> </a:t>
            </a:r>
            <a:r>
              <a:rPr lang="en-US" dirty="0">
                <a:ea typeface="Arial" panose="020B0604020202020204" pitchFamily="34" charset="0"/>
              </a:rPr>
              <a:t>audit</a:t>
            </a:r>
            <a:r>
              <a:rPr lang="en-US" spc="165" dirty="0">
                <a:ea typeface="Arial" panose="020B0604020202020204" pitchFamily="34" charset="0"/>
              </a:rPr>
              <a:t> </a:t>
            </a:r>
            <a:r>
              <a:rPr lang="en-US" dirty="0">
                <a:ea typeface="Arial" panose="020B0604020202020204" pitchFamily="34" charset="0"/>
              </a:rPr>
              <a:t>and</a:t>
            </a:r>
            <a:r>
              <a:rPr lang="en-US" spc="160" dirty="0">
                <a:ea typeface="Arial" panose="020B0604020202020204" pitchFamily="34" charset="0"/>
              </a:rPr>
              <a:t> </a:t>
            </a:r>
            <a:r>
              <a:rPr lang="en-US" dirty="0" smtClean="0">
                <a:ea typeface="Arial" panose="020B0604020202020204" pitchFamily="34" charset="0"/>
              </a:rPr>
              <a:t>duty involved</a:t>
            </a:r>
            <a:r>
              <a:rPr lang="en-US" spc="95" dirty="0" smtClean="0">
                <a:ea typeface="Arial" panose="020B0604020202020204" pitchFamily="34" charset="0"/>
              </a:rPr>
              <a:t> </a:t>
            </a:r>
            <a:r>
              <a:rPr lang="en-US" dirty="0" smtClean="0">
                <a:ea typeface="Arial" panose="020B0604020202020204" pitchFamily="34" charset="0"/>
              </a:rPr>
              <a:t>has</a:t>
            </a:r>
            <a:r>
              <a:rPr lang="en-US" spc="60" dirty="0" smtClean="0">
                <a:ea typeface="Arial" panose="020B0604020202020204" pitchFamily="34" charset="0"/>
              </a:rPr>
              <a:t> </a:t>
            </a:r>
            <a:r>
              <a:rPr lang="en-US" dirty="0">
                <a:solidFill>
                  <a:srgbClr val="C00000"/>
                </a:solidFill>
                <a:ea typeface="Arial" panose="020B0604020202020204" pitchFamily="34" charset="0"/>
              </a:rPr>
              <a:t>not</a:t>
            </a:r>
            <a:r>
              <a:rPr lang="en-US" spc="65" dirty="0">
                <a:solidFill>
                  <a:srgbClr val="C00000"/>
                </a:solidFill>
                <a:ea typeface="Arial" panose="020B0604020202020204" pitchFamily="34" charset="0"/>
              </a:rPr>
              <a:t> </a:t>
            </a:r>
            <a:r>
              <a:rPr lang="en-US" dirty="0">
                <a:solidFill>
                  <a:srgbClr val="C00000"/>
                </a:solidFill>
                <a:ea typeface="Arial" panose="020B0604020202020204" pitchFamily="34" charset="0"/>
              </a:rPr>
              <a:t>been</a:t>
            </a:r>
            <a:r>
              <a:rPr lang="en-US" spc="75" dirty="0">
                <a:solidFill>
                  <a:srgbClr val="C00000"/>
                </a:solidFill>
                <a:ea typeface="Arial" panose="020B0604020202020204" pitchFamily="34" charset="0"/>
              </a:rPr>
              <a:t> </a:t>
            </a:r>
            <a:r>
              <a:rPr lang="en-US" dirty="0">
                <a:solidFill>
                  <a:srgbClr val="C00000"/>
                </a:solidFill>
                <a:ea typeface="Arial" panose="020B0604020202020204" pitchFamily="34" charset="0"/>
              </a:rPr>
              <a:t>quantified</a:t>
            </a:r>
            <a:r>
              <a:rPr lang="en-US" spc="110" dirty="0">
                <a:ea typeface="Arial" panose="020B0604020202020204" pitchFamily="34" charset="0"/>
              </a:rPr>
              <a:t> </a:t>
            </a:r>
            <a:r>
              <a:rPr lang="en-US" dirty="0">
                <a:ea typeface="Arial" panose="020B0604020202020204" pitchFamily="34" charset="0"/>
              </a:rPr>
              <a:t>on</a:t>
            </a:r>
            <a:r>
              <a:rPr lang="en-US" spc="55" dirty="0">
                <a:ea typeface="Arial" panose="020B0604020202020204" pitchFamily="34" charset="0"/>
              </a:rPr>
              <a:t> </a:t>
            </a:r>
            <a:r>
              <a:rPr lang="en-US" dirty="0">
                <a:ea typeface="Arial" panose="020B0604020202020204" pitchFamily="34" charset="0"/>
              </a:rPr>
              <a:t>or</a:t>
            </a:r>
            <a:r>
              <a:rPr lang="en-US" spc="50" dirty="0">
                <a:ea typeface="Arial" panose="020B0604020202020204" pitchFamily="34" charset="0"/>
              </a:rPr>
              <a:t> </a:t>
            </a:r>
            <a:r>
              <a:rPr lang="en-US" dirty="0" smtClean="0">
                <a:ea typeface="Arial" panose="020B0604020202020204" pitchFamily="34" charset="0"/>
              </a:rPr>
              <a:t>before </a:t>
            </a:r>
            <a:r>
              <a:rPr lang="en-US" dirty="0">
                <a:ea typeface="Arial" panose="020B0604020202020204" pitchFamily="34" charset="0"/>
              </a:rPr>
              <a:t>30th</a:t>
            </a:r>
            <a:r>
              <a:rPr lang="en-US" spc="55" dirty="0">
                <a:ea typeface="Arial" panose="020B0604020202020204" pitchFamily="34" charset="0"/>
              </a:rPr>
              <a:t> </a:t>
            </a:r>
            <a:r>
              <a:rPr lang="en-US" dirty="0">
                <a:ea typeface="Arial" panose="020B0604020202020204" pitchFamily="34" charset="0"/>
              </a:rPr>
              <a:t>June </a:t>
            </a:r>
            <a:r>
              <a:rPr lang="en-US" dirty="0" smtClean="0">
                <a:ea typeface="Arial" panose="020B0604020202020204" pitchFamily="34" charset="0"/>
              </a:rPr>
              <a:t>2019</a:t>
            </a:r>
            <a:endParaRPr lang="en-US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4AB01E7-385C-4E4B-8EA0-0E207E7D5323}"/>
              </a:ext>
            </a:extLst>
          </p:cNvPr>
          <p:cNvSpPr txBox="1"/>
          <p:nvPr/>
        </p:nvSpPr>
        <p:spPr>
          <a:xfrm>
            <a:off x="-70349" y="4373597"/>
            <a:ext cx="503664" cy="78483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4500" b="1" dirty="0" smtClean="0"/>
              <a:t>e</a:t>
            </a:r>
            <a:endParaRPr lang="en-US" sz="4500" b="1" dirty="0"/>
          </a:p>
        </p:txBody>
      </p:sp>
      <p:sp>
        <p:nvSpPr>
          <p:cNvPr id="45" name="Rectangle 44"/>
          <p:cNvSpPr/>
          <p:nvPr/>
        </p:nvSpPr>
        <p:spPr>
          <a:xfrm>
            <a:off x="614081" y="2337859"/>
            <a:ext cx="308225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ea typeface="Arial" panose="020B0604020202020204" pitchFamily="34" charset="0"/>
              </a:rPr>
              <a:t>Voluntary Disclosure after</a:t>
            </a:r>
            <a:r>
              <a:rPr lang="en-US" spc="60" dirty="0" smtClean="0">
                <a:ea typeface="Arial" panose="020B0604020202020204" pitchFamily="34" charset="0"/>
              </a:rPr>
              <a:t> </a:t>
            </a:r>
            <a:r>
              <a:rPr lang="en-US" dirty="0">
                <a:ea typeface="Arial" panose="020B0604020202020204" pitchFamily="34" charset="0"/>
              </a:rPr>
              <a:t>being</a:t>
            </a:r>
            <a:r>
              <a:rPr lang="en-US" spc="65" dirty="0">
                <a:ea typeface="Arial" panose="020B0604020202020204" pitchFamily="34" charset="0"/>
              </a:rPr>
              <a:t> </a:t>
            </a:r>
            <a:r>
              <a:rPr lang="en-US" dirty="0">
                <a:ea typeface="Arial" panose="020B0604020202020204" pitchFamily="34" charset="0"/>
              </a:rPr>
              <a:t>subjected</a:t>
            </a:r>
            <a:r>
              <a:rPr lang="en-US" spc="100" dirty="0">
                <a:ea typeface="Arial" panose="020B0604020202020204" pitchFamily="34" charset="0"/>
              </a:rPr>
              <a:t> </a:t>
            </a:r>
            <a:r>
              <a:rPr lang="en-US" dirty="0">
                <a:ea typeface="Arial" panose="020B0604020202020204" pitchFamily="34" charset="0"/>
              </a:rPr>
              <a:t>to</a:t>
            </a:r>
            <a:r>
              <a:rPr lang="en-US" spc="40" dirty="0">
                <a:ea typeface="Arial" panose="020B0604020202020204" pitchFamily="34" charset="0"/>
              </a:rPr>
              <a:t> </a:t>
            </a:r>
            <a:r>
              <a:rPr lang="en-US" dirty="0">
                <a:ea typeface="Arial" panose="020B0604020202020204" pitchFamily="34" charset="0"/>
              </a:rPr>
              <a:t>any</a:t>
            </a:r>
            <a:r>
              <a:rPr lang="en-US" spc="50" dirty="0">
                <a:ea typeface="Arial" panose="020B0604020202020204" pitchFamily="34" charset="0"/>
              </a:rPr>
              <a:t> </a:t>
            </a:r>
            <a:r>
              <a:rPr lang="en-US" dirty="0">
                <a:solidFill>
                  <a:srgbClr val="C00000"/>
                </a:solidFill>
                <a:ea typeface="Arial" panose="020B0604020202020204" pitchFamily="34" charset="0"/>
              </a:rPr>
              <a:t>enquiry</a:t>
            </a:r>
            <a:r>
              <a:rPr lang="en-US" spc="80" dirty="0">
                <a:solidFill>
                  <a:srgbClr val="C00000"/>
                </a:solidFill>
                <a:ea typeface="Arial" panose="020B0604020202020204" pitchFamily="34" charset="0"/>
              </a:rPr>
              <a:t> </a:t>
            </a:r>
            <a:r>
              <a:rPr lang="en-US" dirty="0">
                <a:solidFill>
                  <a:srgbClr val="C00000"/>
                </a:solidFill>
                <a:ea typeface="Arial" panose="020B0604020202020204" pitchFamily="34" charset="0"/>
              </a:rPr>
              <a:t>or</a:t>
            </a:r>
            <a:r>
              <a:rPr lang="en-US" spc="40" dirty="0">
                <a:solidFill>
                  <a:srgbClr val="C00000"/>
                </a:solidFill>
                <a:ea typeface="Arial" panose="020B0604020202020204" pitchFamily="34" charset="0"/>
              </a:rPr>
              <a:t> </a:t>
            </a:r>
            <a:r>
              <a:rPr lang="en-US" dirty="0">
                <a:solidFill>
                  <a:srgbClr val="C00000"/>
                </a:solidFill>
                <a:ea typeface="Arial" panose="020B0604020202020204" pitchFamily="34" charset="0"/>
              </a:rPr>
              <a:t>investigation</a:t>
            </a:r>
            <a:r>
              <a:rPr lang="en-US" spc="120" dirty="0">
                <a:solidFill>
                  <a:srgbClr val="C00000"/>
                </a:solidFill>
                <a:ea typeface="Arial" panose="020B0604020202020204" pitchFamily="34" charset="0"/>
              </a:rPr>
              <a:t> </a:t>
            </a:r>
            <a:r>
              <a:rPr lang="en-US" dirty="0">
                <a:solidFill>
                  <a:srgbClr val="C00000"/>
                </a:solidFill>
                <a:ea typeface="Arial" panose="020B0604020202020204" pitchFamily="34" charset="0"/>
              </a:rPr>
              <a:t>or</a:t>
            </a:r>
            <a:r>
              <a:rPr lang="en-US" spc="40" dirty="0">
                <a:solidFill>
                  <a:srgbClr val="C00000"/>
                </a:solidFill>
                <a:ea typeface="Arial" panose="020B0604020202020204" pitchFamily="34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ea typeface="Arial" panose="020B0604020202020204" pitchFamily="34" charset="0"/>
              </a:rPr>
              <a:t>aud</a:t>
            </a:r>
            <a:r>
              <a:rPr lang="en-US" spc="5" dirty="0" smtClean="0">
                <a:solidFill>
                  <a:srgbClr val="C00000"/>
                </a:solidFill>
                <a:ea typeface="Arial" panose="020B0604020202020204" pitchFamily="34" charset="0"/>
              </a:rPr>
              <a:t>i</a:t>
            </a:r>
            <a:r>
              <a:rPr lang="en-US" dirty="0" smtClean="0">
                <a:solidFill>
                  <a:srgbClr val="C00000"/>
                </a:solidFill>
                <a:ea typeface="Arial" panose="020B0604020202020204" pitchFamily="34" charset="0"/>
              </a:rPr>
              <a:t>t </a:t>
            </a:r>
            <a:r>
              <a:rPr lang="en-US" dirty="0" smtClean="0">
                <a:ea typeface="Arial" panose="020B0604020202020204" pitchFamily="34" charset="0"/>
              </a:rPr>
              <a:t>&amp; </a:t>
            </a:r>
            <a:r>
              <a:rPr lang="en-US" dirty="0">
                <a:ea typeface="Arial" panose="020B0604020202020204" pitchFamily="34" charset="0"/>
              </a:rPr>
              <a:t>filed</a:t>
            </a:r>
            <a:r>
              <a:rPr lang="en-US" spc="20" dirty="0">
                <a:ea typeface="Arial" panose="020B0604020202020204" pitchFamily="34" charset="0"/>
              </a:rPr>
              <a:t> </a:t>
            </a:r>
            <a:r>
              <a:rPr lang="en-US" dirty="0">
                <a:ea typeface="Arial" panose="020B0604020202020204" pitchFamily="34" charset="0"/>
              </a:rPr>
              <a:t>a return,</a:t>
            </a:r>
            <a:r>
              <a:rPr lang="en-US" spc="75" dirty="0">
                <a:ea typeface="Arial" panose="020B0604020202020204" pitchFamily="34" charset="0"/>
              </a:rPr>
              <a:t> </a:t>
            </a:r>
            <a:r>
              <a:rPr lang="en-US" dirty="0" smtClean="0">
                <a:ea typeface="Arial" panose="020B0604020202020204" pitchFamily="34" charset="0"/>
              </a:rPr>
              <a:t>indicating</a:t>
            </a:r>
            <a:r>
              <a:rPr lang="en-US" spc="60" dirty="0" smtClean="0">
                <a:ea typeface="Arial" panose="020B0604020202020204" pitchFamily="34" charset="0"/>
              </a:rPr>
              <a:t> </a:t>
            </a:r>
            <a:r>
              <a:rPr lang="en-US" dirty="0" smtClean="0">
                <a:ea typeface="Arial" panose="020B0604020202020204" pitchFamily="34" charset="0"/>
              </a:rPr>
              <a:t>duty</a:t>
            </a:r>
            <a:r>
              <a:rPr lang="en-US" spc="50" dirty="0" smtClean="0">
                <a:ea typeface="Arial" panose="020B0604020202020204" pitchFamily="34" charset="0"/>
              </a:rPr>
              <a:t> </a:t>
            </a:r>
            <a:r>
              <a:rPr lang="en-US" dirty="0">
                <a:ea typeface="Arial" panose="020B0604020202020204" pitchFamily="34" charset="0"/>
              </a:rPr>
              <a:t>as</a:t>
            </a:r>
            <a:r>
              <a:rPr lang="en-US" spc="40" dirty="0">
                <a:ea typeface="Arial" panose="020B0604020202020204" pitchFamily="34" charset="0"/>
              </a:rPr>
              <a:t> </a:t>
            </a:r>
            <a:r>
              <a:rPr lang="en-US" dirty="0">
                <a:ea typeface="Arial" panose="020B0604020202020204" pitchFamily="34" charset="0"/>
              </a:rPr>
              <a:t>payable,</a:t>
            </a:r>
            <a:r>
              <a:rPr lang="en-US" spc="85" dirty="0">
                <a:ea typeface="Arial" panose="020B0604020202020204" pitchFamily="34" charset="0"/>
              </a:rPr>
              <a:t> </a:t>
            </a:r>
            <a:r>
              <a:rPr lang="en-US" dirty="0">
                <a:ea typeface="Arial" panose="020B0604020202020204" pitchFamily="34" charset="0"/>
              </a:rPr>
              <a:t>but</a:t>
            </a:r>
            <a:r>
              <a:rPr lang="en-US" spc="45" dirty="0">
                <a:ea typeface="Arial" panose="020B0604020202020204" pitchFamily="34" charset="0"/>
              </a:rPr>
              <a:t> </a:t>
            </a:r>
            <a:r>
              <a:rPr lang="en-US" dirty="0">
                <a:ea typeface="Arial" panose="020B0604020202020204" pitchFamily="34" charset="0"/>
              </a:rPr>
              <a:t>has</a:t>
            </a:r>
            <a:r>
              <a:rPr lang="en-US" spc="45" dirty="0">
                <a:ea typeface="Arial" panose="020B0604020202020204" pitchFamily="34" charset="0"/>
              </a:rPr>
              <a:t> </a:t>
            </a:r>
            <a:r>
              <a:rPr lang="en-US" dirty="0">
                <a:ea typeface="Arial" panose="020B0604020202020204" pitchFamily="34" charset="0"/>
              </a:rPr>
              <a:t>not</a:t>
            </a:r>
            <a:r>
              <a:rPr lang="en-US" spc="45" dirty="0">
                <a:ea typeface="Arial" panose="020B0604020202020204" pitchFamily="34" charset="0"/>
              </a:rPr>
              <a:t> </a:t>
            </a:r>
            <a:r>
              <a:rPr lang="en-US" dirty="0">
                <a:ea typeface="Arial" panose="020B0604020202020204" pitchFamily="34" charset="0"/>
              </a:rPr>
              <a:t>paid</a:t>
            </a:r>
            <a:r>
              <a:rPr lang="en-US" spc="50" dirty="0">
                <a:ea typeface="Arial" panose="020B0604020202020204" pitchFamily="34" charset="0"/>
              </a:rPr>
              <a:t> </a:t>
            </a:r>
            <a:r>
              <a:rPr lang="en-US" dirty="0">
                <a:ea typeface="Arial" panose="020B0604020202020204" pitchFamily="34" charset="0"/>
              </a:rPr>
              <a:t>it</a:t>
            </a:r>
            <a:endParaRPr lang="en-US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715C645-1C21-49B6-B7C2-DEBFE4D6F883}"/>
              </a:ext>
            </a:extLst>
          </p:cNvPr>
          <p:cNvSpPr txBox="1"/>
          <p:nvPr/>
        </p:nvSpPr>
        <p:spPr>
          <a:xfrm>
            <a:off x="30618" y="2676323"/>
            <a:ext cx="359394" cy="78483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4500" b="1" dirty="0" smtClean="0"/>
              <a:t>f</a:t>
            </a:r>
            <a:endParaRPr lang="en-US" sz="4500" b="1" dirty="0"/>
          </a:p>
        </p:txBody>
      </p:sp>
      <p:sp>
        <p:nvSpPr>
          <p:cNvPr id="47" name="Rectangle 46"/>
          <p:cNvSpPr/>
          <p:nvPr/>
        </p:nvSpPr>
        <p:spPr>
          <a:xfrm>
            <a:off x="704383" y="1525560"/>
            <a:ext cx="34592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ea typeface="Arial" panose="020B0604020202020204" pitchFamily="34" charset="0"/>
              </a:rPr>
              <a:t>Application</a:t>
            </a:r>
            <a:r>
              <a:rPr lang="en-US" spc="105" dirty="0" smtClean="0">
                <a:ea typeface="Arial" panose="020B0604020202020204" pitchFamily="34" charset="0"/>
              </a:rPr>
              <a:t> </a:t>
            </a:r>
            <a:r>
              <a:rPr lang="en-US" dirty="0">
                <a:ea typeface="Arial" panose="020B0604020202020204" pitchFamily="34" charset="0"/>
              </a:rPr>
              <a:t>in</a:t>
            </a:r>
            <a:r>
              <a:rPr lang="en-US" spc="40" dirty="0">
                <a:ea typeface="Arial" panose="020B0604020202020204" pitchFamily="34" charset="0"/>
              </a:rPr>
              <a:t> </a:t>
            </a:r>
            <a:r>
              <a:rPr lang="en-US" dirty="0">
                <a:ea typeface="Arial" panose="020B0604020202020204" pitchFamily="34" charset="0"/>
              </a:rPr>
              <a:t>the</a:t>
            </a:r>
            <a:r>
              <a:rPr lang="en-US" spc="50" dirty="0">
                <a:ea typeface="Arial" panose="020B0604020202020204" pitchFamily="34" charset="0"/>
              </a:rPr>
              <a:t> </a:t>
            </a:r>
            <a:r>
              <a:rPr lang="en-US" dirty="0">
                <a:solidFill>
                  <a:srgbClr val="C00000"/>
                </a:solidFill>
                <a:ea typeface="Arial" panose="020B0604020202020204" pitchFamily="34" charset="0"/>
              </a:rPr>
              <a:t>Settlement</a:t>
            </a:r>
            <a:r>
              <a:rPr lang="en-US" spc="105" dirty="0">
                <a:solidFill>
                  <a:srgbClr val="C00000"/>
                </a:solidFill>
                <a:ea typeface="Arial" panose="020B0604020202020204" pitchFamily="34" charset="0"/>
              </a:rPr>
              <a:t> </a:t>
            </a:r>
            <a:r>
              <a:rPr lang="en-US" dirty="0">
                <a:solidFill>
                  <a:srgbClr val="C00000"/>
                </a:solidFill>
                <a:ea typeface="Arial" panose="020B0604020202020204" pitchFamily="34" charset="0"/>
              </a:rPr>
              <a:t>Commission</a:t>
            </a:r>
            <a:r>
              <a:rPr lang="en-US" spc="120" dirty="0">
                <a:solidFill>
                  <a:srgbClr val="C00000"/>
                </a:solidFill>
                <a:ea typeface="Arial" panose="020B0604020202020204" pitchFamily="34" charset="0"/>
              </a:rPr>
              <a:t>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C96E5C4D-37C1-4C84-B270-9847E69D460E}"/>
              </a:ext>
            </a:extLst>
          </p:cNvPr>
          <p:cNvSpPr txBox="1"/>
          <p:nvPr/>
        </p:nvSpPr>
        <p:spPr>
          <a:xfrm>
            <a:off x="-60171" y="1413938"/>
            <a:ext cx="497252" cy="78483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4500" b="1" dirty="0" smtClean="0"/>
              <a:t>g</a:t>
            </a:r>
            <a:endParaRPr lang="en-US" sz="4500" b="1" dirty="0"/>
          </a:p>
        </p:txBody>
      </p:sp>
      <p:sp>
        <p:nvSpPr>
          <p:cNvPr id="50" name="Rectangle 49"/>
          <p:cNvSpPr/>
          <p:nvPr/>
        </p:nvSpPr>
        <p:spPr>
          <a:xfrm>
            <a:off x="644292" y="658151"/>
            <a:ext cx="3681576" cy="756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000"/>
              </a:lnSpc>
              <a:spcAft>
                <a:spcPts val="0"/>
              </a:spcAft>
            </a:pPr>
            <a:r>
              <a:rPr lang="en-US" dirty="0" smtClean="0">
                <a:ea typeface="Arial" panose="020B0604020202020204" pitchFamily="34" charset="0"/>
              </a:rPr>
              <a:t> Excisable</a:t>
            </a:r>
            <a:r>
              <a:rPr lang="en-US" spc="80" dirty="0" smtClean="0">
                <a:ea typeface="Arial" panose="020B0604020202020204" pitchFamily="34" charset="0"/>
              </a:rPr>
              <a:t> </a:t>
            </a:r>
            <a:r>
              <a:rPr lang="en-US" dirty="0">
                <a:ea typeface="Arial" panose="020B0604020202020204" pitchFamily="34" charset="0"/>
              </a:rPr>
              <a:t>goods</a:t>
            </a:r>
            <a:r>
              <a:rPr lang="en-US" spc="55" dirty="0">
                <a:ea typeface="Arial" panose="020B0604020202020204" pitchFamily="34" charset="0"/>
              </a:rPr>
              <a:t> </a:t>
            </a:r>
            <a:r>
              <a:rPr lang="en-US" dirty="0" smtClean="0">
                <a:ea typeface="Arial" panose="020B0604020202020204" pitchFamily="34" charset="0"/>
              </a:rPr>
              <a:t>from</a:t>
            </a:r>
            <a:r>
              <a:rPr lang="en-US" spc="35" dirty="0" smtClean="0">
                <a:ea typeface="Arial" panose="020B0604020202020204" pitchFamily="34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ea typeface="Arial" panose="020B0604020202020204" pitchFamily="34" charset="0"/>
              </a:rPr>
              <a:t>Fourth</a:t>
            </a:r>
          </a:p>
          <a:p>
            <a:pPr algn="just">
              <a:lnSpc>
                <a:spcPts val="1000"/>
              </a:lnSpc>
              <a:spcAft>
                <a:spcPts val="0"/>
              </a:spcAft>
            </a:pPr>
            <a:endParaRPr lang="en-US" dirty="0">
              <a:solidFill>
                <a:srgbClr val="C00000"/>
              </a:solidFill>
              <a:ea typeface="Arial" panose="020B0604020202020204" pitchFamily="34" charset="0"/>
            </a:endParaRPr>
          </a:p>
          <a:p>
            <a:pPr algn="just">
              <a:lnSpc>
                <a:spcPts val="1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C00000"/>
                </a:solidFill>
                <a:ea typeface="Arial" panose="020B0604020202020204" pitchFamily="34" charset="0"/>
              </a:rPr>
              <a:t> </a:t>
            </a:r>
            <a:r>
              <a:rPr lang="en-US" dirty="0">
                <a:solidFill>
                  <a:srgbClr val="C00000"/>
                </a:solidFill>
                <a:ea typeface="Arial" panose="020B0604020202020204" pitchFamily="34" charset="0"/>
              </a:rPr>
              <a:t>Schedule</a:t>
            </a:r>
            <a:r>
              <a:rPr lang="en-US" spc="95" dirty="0">
                <a:solidFill>
                  <a:srgbClr val="C00000"/>
                </a:solidFill>
                <a:ea typeface="Arial" panose="020B0604020202020204" pitchFamily="34" charset="0"/>
              </a:rPr>
              <a:t> </a:t>
            </a:r>
            <a:r>
              <a:rPr lang="en-US" dirty="0">
                <a:solidFill>
                  <a:srgbClr val="C00000"/>
                </a:solidFill>
                <a:ea typeface="Arial" panose="020B0604020202020204" pitchFamily="34" charset="0"/>
              </a:rPr>
              <a:t>to</a:t>
            </a:r>
            <a:r>
              <a:rPr lang="en-US" spc="40" dirty="0">
                <a:solidFill>
                  <a:srgbClr val="C00000"/>
                </a:solidFill>
                <a:ea typeface="Arial" panose="020B0604020202020204" pitchFamily="34" charset="0"/>
              </a:rPr>
              <a:t> </a:t>
            </a:r>
            <a:r>
              <a:rPr lang="en-US" dirty="0">
                <a:solidFill>
                  <a:srgbClr val="C00000"/>
                </a:solidFill>
                <a:ea typeface="Arial" panose="020B0604020202020204" pitchFamily="34" charset="0"/>
              </a:rPr>
              <a:t>the</a:t>
            </a:r>
            <a:r>
              <a:rPr lang="en-US" spc="50" dirty="0">
                <a:solidFill>
                  <a:srgbClr val="C00000"/>
                </a:solidFill>
                <a:ea typeface="Arial" panose="020B0604020202020204" pitchFamily="34" charset="0"/>
              </a:rPr>
              <a:t> </a:t>
            </a:r>
            <a:r>
              <a:rPr lang="en-US" dirty="0">
                <a:solidFill>
                  <a:srgbClr val="C00000"/>
                </a:solidFill>
                <a:ea typeface="Arial" panose="020B0604020202020204" pitchFamily="34" charset="0"/>
              </a:rPr>
              <a:t>Central</a:t>
            </a:r>
            <a:r>
              <a:rPr lang="en-US" spc="80" dirty="0">
                <a:solidFill>
                  <a:srgbClr val="C00000"/>
                </a:solidFill>
                <a:ea typeface="Arial" panose="020B0604020202020204" pitchFamily="34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ea typeface="Arial" panose="020B0604020202020204" pitchFamily="34" charset="0"/>
              </a:rPr>
              <a:t>Excise </a:t>
            </a:r>
          </a:p>
          <a:p>
            <a:pPr algn="just">
              <a:lnSpc>
                <a:spcPts val="1000"/>
              </a:lnSpc>
              <a:spcAft>
                <a:spcPts val="0"/>
              </a:spcAft>
            </a:pPr>
            <a:endParaRPr lang="en-US" dirty="0">
              <a:solidFill>
                <a:srgbClr val="C00000"/>
              </a:solidFill>
              <a:ea typeface="Arial" panose="020B0604020202020204" pitchFamily="34" charset="0"/>
            </a:endParaRPr>
          </a:p>
          <a:p>
            <a:pPr algn="just">
              <a:lnSpc>
                <a:spcPts val="1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C00000"/>
                </a:solidFill>
                <a:ea typeface="Arial" panose="020B0604020202020204" pitchFamily="34" charset="0"/>
              </a:rPr>
              <a:t> Act</a:t>
            </a:r>
            <a:r>
              <a:rPr lang="en-US" dirty="0">
                <a:solidFill>
                  <a:srgbClr val="C00000"/>
                </a:solidFill>
                <a:ea typeface="Arial" panose="020B0604020202020204" pitchFamily="34" charset="0"/>
              </a:rPr>
              <a:t>,</a:t>
            </a:r>
            <a:r>
              <a:rPr lang="en-US" spc="55" dirty="0">
                <a:solidFill>
                  <a:srgbClr val="C00000"/>
                </a:solidFill>
                <a:ea typeface="Arial" panose="020B0604020202020204" pitchFamily="34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ea typeface="Arial" panose="020B0604020202020204" pitchFamily="34" charset="0"/>
              </a:rPr>
              <a:t>1944</a:t>
            </a:r>
            <a:endParaRPr lang="en-IN" dirty="0">
              <a:solidFill>
                <a:srgbClr val="C00000"/>
              </a:solidFill>
              <a:ea typeface="Times New Roman" panose="02020603050405020304" pitchFamily="18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8DD5AAA8-CACB-4E7A-99B7-A9746233B012}"/>
              </a:ext>
            </a:extLst>
          </p:cNvPr>
          <p:cNvSpPr txBox="1"/>
          <p:nvPr/>
        </p:nvSpPr>
        <p:spPr>
          <a:xfrm>
            <a:off x="-8900" y="469460"/>
            <a:ext cx="521297" cy="78483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4500" b="1" dirty="0" smtClean="0"/>
              <a:t>h</a:t>
            </a:r>
            <a:endParaRPr lang="en-US" sz="4500" b="1" dirty="0"/>
          </a:p>
        </p:txBody>
      </p:sp>
      <p:sp>
        <p:nvSpPr>
          <p:cNvPr id="52" name="Rectangle 51"/>
          <p:cNvSpPr/>
          <p:nvPr/>
        </p:nvSpPr>
        <p:spPr>
          <a:xfrm>
            <a:off x="3003433" y="11177"/>
            <a:ext cx="654647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000" b="1" u="sng" dirty="0"/>
              <a:t>Not eligible to make a declaration under the scheme </a:t>
            </a:r>
            <a:endParaRPr lang="en-US" sz="2000" b="1" u="sng" dirty="0"/>
          </a:p>
        </p:txBody>
      </p:sp>
    </p:spTree>
    <p:extLst>
      <p:ext uri="{BB962C8B-B14F-4D97-AF65-F5344CB8AC3E}">
        <p14:creationId xmlns:p14="http://schemas.microsoft.com/office/powerpoint/2010/main" val="3985234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776943811"/>
              </p:ext>
            </p:extLst>
          </p:nvPr>
        </p:nvGraphicFramePr>
        <p:xfrm>
          <a:off x="926011" y="153609"/>
          <a:ext cx="10508344" cy="5837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3354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347730" y="1091764"/>
            <a:ext cx="6207615" cy="4463318"/>
            <a:chOff x="137678" y="1191645"/>
            <a:chExt cx="7165836" cy="5225432"/>
          </a:xfrm>
        </p:grpSpPr>
        <p:grpSp>
          <p:nvGrpSpPr>
            <p:cNvPr id="11" name="Group 10"/>
            <p:cNvGrpSpPr/>
            <p:nvPr/>
          </p:nvGrpSpPr>
          <p:grpSpPr>
            <a:xfrm>
              <a:off x="2236594" y="1479666"/>
              <a:ext cx="2326880" cy="4649438"/>
              <a:chOff x="2236594" y="1479666"/>
              <a:chExt cx="2326880" cy="4649438"/>
            </a:xfrm>
          </p:grpSpPr>
          <p:cxnSp>
            <p:nvCxnSpPr>
              <p:cNvPr id="100" name="Straight Connector 99"/>
              <p:cNvCxnSpPr/>
              <p:nvPr/>
            </p:nvCxnSpPr>
            <p:spPr>
              <a:xfrm>
                <a:off x="3519474" y="3804360"/>
                <a:ext cx="104400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1" name="Group 100"/>
              <p:cNvGrpSpPr/>
              <p:nvPr/>
            </p:nvGrpSpPr>
            <p:grpSpPr>
              <a:xfrm>
                <a:off x="2295241" y="1479666"/>
                <a:ext cx="846125" cy="603929"/>
                <a:chOff x="4409791" y="1479666"/>
                <a:chExt cx="846125" cy="603929"/>
              </a:xfrm>
            </p:grpSpPr>
            <p:cxnSp>
              <p:nvCxnSpPr>
                <p:cNvPr id="117" name="Straight Connector 116"/>
                <p:cNvCxnSpPr/>
                <p:nvPr/>
              </p:nvCxnSpPr>
              <p:spPr>
                <a:xfrm flipV="1">
                  <a:off x="4409791" y="1479666"/>
                  <a:ext cx="270125" cy="603929"/>
                </a:xfrm>
                <a:prstGeom prst="line">
                  <a:avLst/>
                </a:prstGeom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Straight Connector 117"/>
                <p:cNvCxnSpPr/>
                <p:nvPr/>
              </p:nvCxnSpPr>
              <p:spPr>
                <a:xfrm>
                  <a:off x="4679916" y="1479666"/>
                  <a:ext cx="576000" cy="0"/>
                </a:xfrm>
                <a:prstGeom prst="line">
                  <a:avLst/>
                </a:prstGeom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2" name="Group 101"/>
              <p:cNvGrpSpPr/>
              <p:nvPr/>
            </p:nvGrpSpPr>
            <p:grpSpPr>
              <a:xfrm>
                <a:off x="2964372" y="2254564"/>
                <a:ext cx="972355" cy="156640"/>
                <a:chOff x="5078922" y="2254564"/>
                <a:chExt cx="972355" cy="156640"/>
              </a:xfrm>
            </p:grpSpPr>
            <p:cxnSp>
              <p:nvCxnSpPr>
                <p:cNvPr id="115" name="Straight Connector 114"/>
                <p:cNvCxnSpPr/>
                <p:nvPr/>
              </p:nvCxnSpPr>
              <p:spPr>
                <a:xfrm flipV="1">
                  <a:off x="5078922" y="2254564"/>
                  <a:ext cx="252331" cy="156640"/>
                </a:xfrm>
                <a:prstGeom prst="line">
                  <a:avLst/>
                </a:prstGeom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Straight Connector 115"/>
                <p:cNvCxnSpPr/>
                <p:nvPr/>
              </p:nvCxnSpPr>
              <p:spPr>
                <a:xfrm>
                  <a:off x="5331253" y="2254564"/>
                  <a:ext cx="720024" cy="0"/>
                </a:xfrm>
                <a:prstGeom prst="line">
                  <a:avLst/>
                </a:prstGeom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3" name="Group 102"/>
              <p:cNvGrpSpPr/>
              <p:nvPr/>
            </p:nvGrpSpPr>
            <p:grpSpPr>
              <a:xfrm>
                <a:off x="3494575" y="3029462"/>
                <a:ext cx="1046224" cy="210021"/>
                <a:chOff x="5609125" y="3029462"/>
                <a:chExt cx="1046224" cy="210021"/>
              </a:xfrm>
            </p:grpSpPr>
            <p:cxnSp>
              <p:nvCxnSpPr>
                <p:cNvPr id="113" name="Straight Connector 112"/>
                <p:cNvCxnSpPr>
                  <a:stCxn id="45" idx="2"/>
                </p:cNvCxnSpPr>
                <p:nvPr/>
              </p:nvCxnSpPr>
              <p:spPr>
                <a:xfrm flipV="1">
                  <a:off x="5609125" y="3029462"/>
                  <a:ext cx="326200" cy="210021"/>
                </a:xfrm>
                <a:prstGeom prst="line">
                  <a:avLst/>
                </a:prstGeom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Straight Connector 113"/>
                <p:cNvCxnSpPr/>
                <p:nvPr/>
              </p:nvCxnSpPr>
              <p:spPr>
                <a:xfrm>
                  <a:off x="5935325" y="3029462"/>
                  <a:ext cx="720024" cy="0"/>
                </a:xfrm>
                <a:prstGeom prst="line">
                  <a:avLst/>
                </a:prstGeom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4" name="Group 103"/>
              <p:cNvGrpSpPr/>
              <p:nvPr/>
            </p:nvGrpSpPr>
            <p:grpSpPr>
              <a:xfrm>
                <a:off x="3454910" y="4417219"/>
                <a:ext cx="786022" cy="162039"/>
                <a:chOff x="5569460" y="4417219"/>
                <a:chExt cx="786022" cy="162039"/>
              </a:xfrm>
            </p:grpSpPr>
            <p:cxnSp>
              <p:nvCxnSpPr>
                <p:cNvPr id="111" name="Straight Connector 110"/>
                <p:cNvCxnSpPr/>
                <p:nvPr/>
              </p:nvCxnSpPr>
              <p:spPr>
                <a:xfrm flipH="1" flipV="1">
                  <a:off x="5569460" y="4417219"/>
                  <a:ext cx="409561" cy="162039"/>
                </a:xfrm>
                <a:prstGeom prst="line">
                  <a:avLst/>
                </a:prstGeom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Straight Connector 111"/>
                <p:cNvCxnSpPr/>
                <p:nvPr/>
              </p:nvCxnSpPr>
              <p:spPr>
                <a:xfrm>
                  <a:off x="5979024" y="4579258"/>
                  <a:ext cx="376458" cy="0"/>
                </a:xfrm>
                <a:prstGeom prst="line">
                  <a:avLst/>
                </a:prstGeom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5" name="Group 104"/>
              <p:cNvGrpSpPr/>
              <p:nvPr/>
            </p:nvGrpSpPr>
            <p:grpSpPr>
              <a:xfrm>
                <a:off x="2964372" y="5098256"/>
                <a:ext cx="715109" cy="255901"/>
                <a:chOff x="5078922" y="5098256"/>
                <a:chExt cx="715109" cy="255901"/>
              </a:xfrm>
            </p:grpSpPr>
            <p:cxnSp>
              <p:nvCxnSpPr>
                <p:cNvPr id="109" name="Straight Connector 108"/>
                <p:cNvCxnSpPr/>
                <p:nvPr/>
              </p:nvCxnSpPr>
              <p:spPr>
                <a:xfrm flipH="1" flipV="1">
                  <a:off x="5078922" y="5098256"/>
                  <a:ext cx="277042" cy="255901"/>
                </a:xfrm>
                <a:prstGeom prst="line">
                  <a:avLst/>
                </a:prstGeom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Straight Connector 109"/>
                <p:cNvCxnSpPr/>
                <p:nvPr/>
              </p:nvCxnSpPr>
              <p:spPr>
                <a:xfrm>
                  <a:off x="5355964" y="5354156"/>
                  <a:ext cx="438067" cy="0"/>
                </a:xfrm>
                <a:prstGeom prst="line">
                  <a:avLst/>
                </a:prstGeom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6" name="Group 105"/>
              <p:cNvGrpSpPr/>
              <p:nvPr/>
            </p:nvGrpSpPr>
            <p:grpSpPr>
              <a:xfrm>
                <a:off x="2236594" y="5468871"/>
                <a:ext cx="867165" cy="660233"/>
                <a:chOff x="4351144" y="5468871"/>
                <a:chExt cx="867165" cy="660233"/>
              </a:xfrm>
            </p:grpSpPr>
            <p:cxnSp>
              <p:nvCxnSpPr>
                <p:cNvPr id="107" name="Straight Connector 106"/>
                <p:cNvCxnSpPr/>
                <p:nvPr/>
              </p:nvCxnSpPr>
              <p:spPr>
                <a:xfrm flipH="1" flipV="1">
                  <a:off x="4351144" y="5468871"/>
                  <a:ext cx="336710" cy="660138"/>
                </a:xfrm>
                <a:prstGeom prst="line">
                  <a:avLst/>
                </a:prstGeom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Straight Connector 107"/>
                <p:cNvCxnSpPr/>
                <p:nvPr/>
              </p:nvCxnSpPr>
              <p:spPr>
                <a:xfrm>
                  <a:off x="4687854" y="6129009"/>
                  <a:ext cx="530455" cy="95"/>
                </a:xfrm>
                <a:prstGeom prst="line">
                  <a:avLst/>
                </a:prstGeom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2" name="Group 11"/>
            <p:cNvGrpSpPr/>
            <p:nvPr/>
          </p:nvGrpSpPr>
          <p:grpSpPr>
            <a:xfrm>
              <a:off x="3083835" y="1191645"/>
              <a:ext cx="4219679" cy="5225432"/>
              <a:chOff x="3083835" y="1191645"/>
              <a:chExt cx="4219679" cy="5225432"/>
            </a:xfrm>
          </p:grpSpPr>
          <p:grpSp>
            <p:nvGrpSpPr>
              <p:cNvPr id="51" name="Group 50"/>
              <p:cNvGrpSpPr/>
              <p:nvPr/>
            </p:nvGrpSpPr>
            <p:grpSpPr>
              <a:xfrm>
                <a:off x="3083835" y="1191645"/>
                <a:ext cx="3053603" cy="576042"/>
                <a:chOff x="3083835" y="1191645"/>
                <a:chExt cx="3053603" cy="576042"/>
              </a:xfrm>
            </p:grpSpPr>
            <p:grpSp>
              <p:nvGrpSpPr>
                <p:cNvPr id="94" name="Group 93"/>
                <p:cNvGrpSpPr/>
                <p:nvPr/>
              </p:nvGrpSpPr>
              <p:grpSpPr>
                <a:xfrm>
                  <a:off x="3083835" y="1191645"/>
                  <a:ext cx="1479638" cy="576042"/>
                  <a:chOff x="5412681" y="666750"/>
                  <a:chExt cx="1693366" cy="647700"/>
                </a:xfrm>
              </p:grpSpPr>
              <p:sp>
                <p:nvSpPr>
                  <p:cNvPr id="98" name="Rounded Rectangle 97"/>
                  <p:cNvSpPr/>
                  <p:nvPr/>
                </p:nvSpPr>
                <p:spPr>
                  <a:xfrm>
                    <a:off x="5412681" y="666750"/>
                    <a:ext cx="1693366" cy="647700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22445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 sz="16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9" name="Oval 98"/>
                  <p:cNvSpPr/>
                  <p:nvPr/>
                </p:nvSpPr>
                <p:spPr>
                  <a:xfrm>
                    <a:off x="5446458" y="722402"/>
                    <a:ext cx="536396" cy="536396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 sz="16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95" name="Group 94"/>
                <p:cNvGrpSpPr/>
                <p:nvPr/>
              </p:nvGrpSpPr>
              <p:grpSpPr>
                <a:xfrm>
                  <a:off x="3119304" y="1299503"/>
                  <a:ext cx="3018134" cy="360330"/>
                  <a:chOff x="3119304" y="1299503"/>
                  <a:chExt cx="3018134" cy="360330"/>
                </a:xfrm>
              </p:grpSpPr>
              <p:sp>
                <p:nvSpPr>
                  <p:cNvPr id="96" name="TextBox 95"/>
                  <p:cNvSpPr txBox="1"/>
                  <p:nvPr/>
                </p:nvSpPr>
                <p:spPr>
                  <a:xfrm>
                    <a:off x="3936727" y="1299503"/>
                    <a:ext cx="2200711" cy="360330"/>
                  </a:xfrm>
                  <a:prstGeom prst="rect">
                    <a:avLst/>
                  </a:prstGeom>
                  <a:noFill/>
                </p:spPr>
                <p:txBody>
                  <a:bodyPr wrap="square" rtlCol="0" anchor="ctr">
                    <a:spAutoFit/>
                  </a:bodyPr>
                  <a:lstStyle/>
                  <a:p>
                    <a:endParaRPr lang="en-IN" sz="1400" dirty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7" name="TextBox 96"/>
                  <p:cNvSpPr txBox="1"/>
                  <p:nvPr/>
                </p:nvSpPr>
                <p:spPr>
                  <a:xfrm>
                    <a:off x="3119304" y="1316034"/>
                    <a:ext cx="469898" cy="324297"/>
                  </a:xfrm>
                  <a:prstGeom prst="rect">
                    <a:avLst/>
                  </a:prstGeom>
                  <a:noFill/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/>
                    <a:r>
                      <a:rPr lang="en-IN" sz="1200" b="1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01</a:t>
                    </a:r>
                  </a:p>
                </p:txBody>
              </p:sp>
            </p:grpSp>
          </p:grpSp>
          <p:grpSp>
            <p:nvGrpSpPr>
              <p:cNvPr id="52" name="Group 51"/>
              <p:cNvGrpSpPr/>
              <p:nvPr/>
            </p:nvGrpSpPr>
            <p:grpSpPr>
              <a:xfrm>
                <a:off x="3612899" y="1966543"/>
                <a:ext cx="1303085" cy="576042"/>
                <a:chOff x="3612899" y="1966543"/>
                <a:chExt cx="1303085" cy="576042"/>
              </a:xfrm>
            </p:grpSpPr>
            <p:grpSp>
              <p:nvGrpSpPr>
                <p:cNvPr id="88" name="Group 87"/>
                <p:cNvGrpSpPr/>
                <p:nvPr/>
              </p:nvGrpSpPr>
              <p:grpSpPr>
                <a:xfrm>
                  <a:off x="3612899" y="1966543"/>
                  <a:ext cx="1303085" cy="576042"/>
                  <a:chOff x="5412680" y="666750"/>
                  <a:chExt cx="1491310" cy="647700"/>
                </a:xfrm>
              </p:grpSpPr>
              <p:sp>
                <p:nvSpPr>
                  <p:cNvPr id="92" name="Rounded Rectangle 91"/>
                  <p:cNvSpPr/>
                  <p:nvPr/>
                </p:nvSpPr>
                <p:spPr>
                  <a:xfrm>
                    <a:off x="5412680" y="666750"/>
                    <a:ext cx="1491310" cy="647700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EC810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 sz="16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3" name="Oval 92"/>
                  <p:cNvSpPr/>
                  <p:nvPr/>
                </p:nvSpPr>
                <p:spPr>
                  <a:xfrm>
                    <a:off x="5453529" y="722402"/>
                    <a:ext cx="536396" cy="536396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 sz="16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91" name="TextBox 90"/>
                <p:cNvSpPr txBox="1"/>
                <p:nvPr/>
              </p:nvSpPr>
              <p:spPr>
                <a:xfrm>
                  <a:off x="3634609" y="2096789"/>
                  <a:ext cx="469898" cy="324297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r>
                    <a:rPr lang="en-IN" sz="1200" b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02</a:t>
                  </a:r>
                </a:p>
              </p:txBody>
            </p:sp>
          </p:grpSp>
          <p:grpSp>
            <p:nvGrpSpPr>
              <p:cNvPr id="53" name="Group 52"/>
              <p:cNvGrpSpPr/>
              <p:nvPr/>
            </p:nvGrpSpPr>
            <p:grpSpPr>
              <a:xfrm>
                <a:off x="4174351" y="2741441"/>
                <a:ext cx="2997023" cy="576042"/>
                <a:chOff x="4174351" y="2741441"/>
                <a:chExt cx="2997023" cy="576042"/>
              </a:xfrm>
            </p:grpSpPr>
            <p:grpSp>
              <p:nvGrpSpPr>
                <p:cNvPr id="82" name="Group 81"/>
                <p:cNvGrpSpPr/>
                <p:nvPr/>
              </p:nvGrpSpPr>
              <p:grpSpPr>
                <a:xfrm>
                  <a:off x="4174351" y="2741441"/>
                  <a:ext cx="1379660" cy="576042"/>
                  <a:chOff x="5412681" y="666750"/>
                  <a:chExt cx="1578946" cy="647700"/>
                </a:xfrm>
              </p:grpSpPr>
              <p:sp>
                <p:nvSpPr>
                  <p:cNvPr id="86" name="Rounded Rectangle 85"/>
                  <p:cNvSpPr/>
                  <p:nvPr/>
                </p:nvSpPr>
                <p:spPr>
                  <a:xfrm>
                    <a:off x="5412681" y="666750"/>
                    <a:ext cx="1578946" cy="647700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D3000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 sz="16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7" name="Oval 86"/>
                  <p:cNvSpPr/>
                  <p:nvPr/>
                </p:nvSpPr>
                <p:spPr>
                  <a:xfrm>
                    <a:off x="5460599" y="722402"/>
                    <a:ext cx="536396" cy="536396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 sz="16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83" name="Group 82"/>
                <p:cNvGrpSpPr/>
                <p:nvPr/>
              </p:nvGrpSpPr>
              <p:grpSpPr>
                <a:xfrm>
                  <a:off x="4210321" y="2849298"/>
                  <a:ext cx="2961053" cy="360330"/>
                  <a:chOff x="4210321" y="2849298"/>
                  <a:chExt cx="2961053" cy="360330"/>
                </a:xfrm>
              </p:grpSpPr>
              <p:sp>
                <p:nvSpPr>
                  <p:cNvPr id="84" name="TextBox 83"/>
                  <p:cNvSpPr txBox="1"/>
                  <p:nvPr/>
                </p:nvSpPr>
                <p:spPr>
                  <a:xfrm>
                    <a:off x="4737251" y="2849298"/>
                    <a:ext cx="2434123" cy="360330"/>
                  </a:xfrm>
                  <a:prstGeom prst="rect">
                    <a:avLst/>
                  </a:prstGeom>
                  <a:noFill/>
                </p:spPr>
                <p:txBody>
                  <a:bodyPr wrap="square" rtlCol="0" anchor="ctr">
                    <a:spAutoFit/>
                  </a:bodyPr>
                  <a:lstStyle/>
                  <a:p>
                    <a:endParaRPr lang="en-IN" sz="1400" dirty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5" name="TextBox 84"/>
                  <p:cNvSpPr txBox="1"/>
                  <p:nvPr/>
                </p:nvSpPr>
                <p:spPr>
                  <a:xfrm>
                    <a:off x="4210321" y="2868984"/>
                    <a:ext cx="469898" cy="324297"/>
                  </a:xfrm>
                  <a:prstGeom prst="rect">
                    <a:avLst/>
                  </a:prstGeom>
                  <a:noFill/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/>
                    <a:r>
                      <a:rPr lang="en-IN" sz="1200" b="1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03</a:t>
                    </a:r>
                  </a:p>
                </p:txBody>
              </p:sp>
            </p:grpSp>
          </p:grpSp>
          <p:grpSp>
            <p:nvGrpSpPr>
              <p:cNvPr id="54" name="Group 53"/>
              <p:cNvGrpSpPr/>
              <p:nvPr/>
            </p:nvGrpSpPr>
            <p:grpSpPr>
              <a:xfrm>
                <a:off x="4498268" y="3516339"/>
                <a:ext cx="1495195" cy="576042"/>
                <a:chOff x="4498268" y="3516339"/>
                <a:chExt cx="1495195" cy="576042"/>
              </a:xfrm>
            </p:grpSpPr>
            <p:grpSp>
              <p:nvGrpSpPr>
                <p:cNvPr id="76" name="Group 75"/>
                <p:cNvGrpSpPr/>
                <p:nvPr/>
              </p:nvGrpSpPr>
              <p:grpSpPr>
                <a:xfrm>
                  <a:off x="4498268" y="3516339"/>
                  <a:ext cx="1495195" cy="576042"/>
                  <a:chOff x="5412681" y="666750"/>
                  <a:chExt cx="1711170" cy="647700"/>
                </a:xfrm>
              </p:grpSpPr>
              <p:sp>
                <p:nvSpPr>
                  <p:cNvPr id="80" name="Rounded Rectangle 79"/>
                  <p:cNvSpPr/>
                  <p:nvPr/>
                </p:nvSpPr>
                <p:spPr>
                  <a:xfrm>
                    <a:off x="5412681" y="666750"/>
                    <a:ext cx="1711170" cy="647700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22445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 sz="16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1" name="Oval 80"/>
                  <p:cNvSpPr/>
                  <p:nvPr/>
                </p:nvSpPr>
                <p:spPr>
                  <a:xfrm>
                    <a:off x="5453529" y="722402"/>
                    <a:ext cx="536396" cy="536396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 sz="16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79" name="TextBox 78"/>
                <p:cNvSpPr txBox="1"/>
                <p:nvPr/>
              </p:nvSpPr>
              <p:spPr>
                <a:xfrm>
                  <a:off x="4531142" y="3654280"/>
                  <a:ext cx="469898" cy="324297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r>
                    <a:rPr lang="en-IN" sz="1200" b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04</a:t>
                  </a:r>
                </a:p>
              </p:txBody>
            </p:sp>
          </p:grpSp>
          <p:grpSp>
            <p:nvGrpSpPr>
              <p:cNvPr id="55" name="Group 54"/>
              <p:cNvGrpSpPr/>
              <p:nvPr/>
            </p:nvGrpSpPr>
            <p:grpSpPr>
              <a:xfrm>
                <a:off x="4174353" y="4291237"/>
                <a:ext cx="3129161" cy="576042"/>
                <a:chOff x="4174353" y="4291237"/>
                <a:chExt cx="3129161" cy="576042"/>
              </a:xfrm>
            </p:grpSpPr>
            <p:grpSp>
              <p:nvGrpSpPr>
                <p:cNvPr id="70" name="Group 69"/>
                <p:cNvGrpSpPr/>
                <p:nvPr/>
              </p:nvGrpSpPr>
              <p:grpSpPr>
                <a:xfrm>
                  <a:off x="4174353" y="4291237"/>
                  <a:ext cx="1453455" cy="576042"/>
                  <a:chOff x="5412682" y="666750"/>
                  <a:chExt cx="1663400" cy="647700"/>
                </a:xfrm>
              </p:grpSpPr>
              <p:sp>
                <p:nvSpPr>
                  <p:cNvPr id="74" name="Rounded Rectangle 73"/>
                  <p:cNvSpPr/>
                  <p:nvPr/>
                </p:nvSpPr>
                <p:spPr>
                  <a:xfrm>
                    <a:off x="5412682" y="666750"/>
                    <a:ext cx="1663400" cy="647700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EC810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 sz="16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5" name="Oval 74"/>
                  <p:cNvSpPr/>
                  <p:nvPr/>
                </p:nvSpPr>
                <p:spPr>
                  <a:xfrm>
                    <a:off x="5467669" y="722402"/>
                    <a:ext cx="536396" cy="536396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 sz="16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71" name="Group 70"/>
                <p:cNvGrpSpPr/>
                <p:nvPr/>
              </p:nvGrpSpPr>
              <p:grpSpPr>
                <a:xfrm>
                  <a:off x="4213302" y="4399094"/>
                  <a:ext cx="3090212" cy="360331"/>
                  <a:chOff x="4213302" y="4399094"/>
                  <a:chExt cx="3090212" cy="360331"/>
                </a:xfrm>
              </p:grpSpPr>
              <p:sp>
                <p:nvSpPr>
                  <p:cNvPr id="72" name="TextBox 71"/>
                  <p:cNvSpPr txBox="1"/>
                  <p:nvPr/>
                </p:nvSpPr>
                <p:spPr>
                  <a:xfrm>
                    <a:off x="4775926" y="4399094"/>
                    <a:ext cx="2527588" cy="360331"/>
                  </a:xfrm>
                  <a:prstGeom prst="rect">
                    <a:avLst/>
                  </a:prstGeom>
                  <a:noFill/>
                </p:spPr>
                <p:txBody>
                  <a:bodyPr wrap="square" rtlCol="0" anchor="ctr">
                    <a:spAutoFit/>
                  </a:bodyPr>
                  <a:lstStyle/>
                  <a:p>
                    <a:endParaRPr lang="en-IN" sz="1400" dirty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3" name="TextBox 72"/>
                  <p:cNvSpPr txBox="1"/>
                  <p:nvPr/>
                </p:nvSpPr>
                <p:spPr>
                  <a:xfrm>
                    <a:off x="4213302" y="4408322"/>
                    <a:ext cx="469898" cy="324297"/>
                  </a:xfrm>
                  <a:prstGeom prst="rect">
                    <a:avLst/>
                  </a:prstGeom>
                  <a:noFill/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/>
                    <a:r>
                      <a:rPr lang="en-IN" sz="1200" b="1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05</a:t>
                    </a:r>
                  </a:p>
                </p:txBody>
              </p:sp>
            </p:grpSp>
          </p:grpSp>
          <p:grpSp>
            <p:nvGrpSpPr>
              <p:cNvPr id="56" name="Group 55"/>
              <p:cNvGrpSpPr/>
              <p:nvPr/>
            </p:nvGrpSpPr>
            <p:grpSpPr>
              <a:xfrm>
                <a:off x="3612900" y="5066135"/>
                <a:ext cx="1410571" cy="576042"/>
                <a:chOff x="3612900" y="5066135"/>
                <a:chExt cx="1410571" cy="576042"/>
              </a:xfrm>
            </p:grpSpPr>
            <p:grpSp>
              <p:nvGrpSpPr>
                <p:cNvPr id="64" name="Group 63"/>
                <p:cNvGrpSpPr/>
                <p:nvPr/>
              </p:nvGrpSpPr>
              <p:grpSpPr>
                <a:xfrm>
                  <a:off x="3612900" y="5066135"/>
                  <a:ext cx="1410571" cy="576042"/>
                  <a:chOff x="5412681" y="666750"/>
                  <a:chExt cx="1614322" cy="647700"/>
                </a:xfrm>
              </p:grpSpPr>
              <p:sp>
                <p:nvSpPr>
                  <p:cNvPr id="68" name="Rounded Rectangle 67"/>
                  <p:cNvSpPr/>
                  <p:nvPr/>
                </p:nvSpPr>
                <p:spPr>
                  <a:xfrm>
                    <a:off x="5412681" y="666750"/>
                    <a:ext cx="1614322" cy="647700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D3000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 sz="16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9" name="Oval 68"/>
                  <p:cNvSpPr/>
                  <p:nvPr/>
                </p:nvSpPr>
                <p:spPr>
                  <a:xfrm>
                    <a:off x="5453529" y="722402"/>
                    <a:ext cx="536396" cy="536396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 sz="16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67" name="TextBox 66"/>
                <p:cNvSpPr txBox="1"/>
                <p:nvPr/>
              </p:nvSpPr>
              <p:spPr>
                <a:xfrm>
                  <a:off x="3646965" y="5202822"/>
                  <a:ext cx="469898" cy="324297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r>
                    <a:rPr lang="en-IN" sz="1200" b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06</a:t>
                  </a:r>
                </a:p>
              </p:txBody>
            </p:sp>
          </p:grpSp>
          <p:grpSp>
            <p:nvGrpSpPr>
              <p:cNvPr id="57" name="Group 56"/>
              <p:cNvGrpSpPr/>
              <p:nvPr/>
            </p:nvGrpSpPr>
            <p:grpSpPr>
              <a:xfrm>
                <a:off x="3083836" y="5841035"/>
                <a:ext cx="1414432" cy="576042"/>
                <a:chOff x="3083836" y="5841035"/>
                <a:chExt cx="1414432" cy="576042"/>
              </a:xfrm>
            </p:grpSpPr>
            <p:grpSp>
              <p:nvGrpSpPr>
                <p:cNvPr id="58" name="Group 57"/>
                <p:cNvGrpSpPr/>
                <p:nvPr/>
              </p:nvGrpSpPr>
              <p:grpSpPr>
                <a:xfrm>
                  <a:off x="3083836" y="5841035"/>
                  <a:ext cx="1414432" cy="576042"/>
                  <a:chOff x="5412681" y="666750"/>
                  <a:chExt cx="1618741" cy="647700"/>
                </a:xfrm>
              </p:grpSpPr>
              <p:sp>
                <p:nvSpPr>
                  <p:cNvPr id="62" name="Rounded Rectangle 61"/>
                  <p:cNvSpPr/>
                  <p:nvPr/>
                </p:nvSpPr>
                <p:spPr>
                  <a:xfrm>
                    <a:off x="5412681" y="666750"/>
                    <a:ext cx="1618741" cy="647700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22445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 sz="16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3" name="Oval 62"/>
                  <p:cNvSpPr/>
                  <p:nvPr/>
                </p:nvSpPr>
                <p:spPr>
                  <a:xfrm>
                    <a:off x="5453529" y="722402"/>
                    <a:ext cx="536396" cy="536396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 sz="16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61" name="TextBox 60"/>
                <p:cNvSpPr txBox="1"/>
                <p:nvPr/>
              </p:nvSpPr>
              <p:spPr>
                <a:xfrm>
                  <a:off x="3105933" y="5978346"/>
                  <a:ext cx="469898" cy="324297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r>
                    <a:rPr lang="en-IN" sz="1200" b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07</a:t>
                  </a:r>
                </a:p>
              </p:txBody>
            </p:sp>
          </p:grpSp>
        </p:grpSp>
        <p:grpSp>
          <p:nvGrpSpPr>
            <p:cNvPr id="13" name="Group 12"/>
            <p:cNvGrpSpPr/>
            <p:nvPr/>
          </p:nvGrpSpPr>
          <p:grpSpPr>
            <a:xfrm>
              <a:off x="137678" y="2011521"/>
              <a:ext cx="3434093" cy="3495328"/>
              <a:chOff x="137678" y="2011521"/>
              <a:chExt cx="3434093" cy="3495328"/>
            </a:xfrm>
          </p:grpSpPr>
          <p:grpSp>
            <p:nvGrpSpPr>
              <p:cNvPr id="15" name="Group 14"/>
              <p:cNvGrpSpPr/>
              <p:nvPr/>
            </p:nvGrpSpPr>
            <p:grpSpPr>
              <a:xfrm>
                <a:off x="137678" y="2011521"/>
                <a:ext cx="3434093" cy="3495328"/>
                <a:chOff x="854529" y="1084930"/>
                <a:chExt cx="4501242" cy="4501242"/>
              </a:xfrm>
            </p:grpSpPr>
            <p:sp>
              <p:nvSpPr>
                <p:cNvPr id="42" name="Oval 41"/>
                <p:cNvSpPr/>
                <p:nvPr/>
              </p:nvSpPr>
              <p:spPr>
                <a:xfrm>
                  <a:off x="854529" y="1084930"/>
                  <a:ext cx="4501241" cy="4501242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sz="16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43" name="Freeform 42"/>
                <p:cNvSpPr/>
                <p:nvPr/>
              </p:nvSpPr>
              <p:spPr>
                <a:xfrm>
                  <a:off x="3107595" y="1085054"/>
                  <a:ext cx="945675" cy="750238"/>
                </a:xfrm>
                <a:custGeom>
                  <a:avLst/>
                  <a:gdLst>
                    <a:gd name="connsiteX0" fmla="*/ 0 w 1101994"/>
                    <a:gd name="connsiteY0" fmla="*/ 0 h 874251"/>
                    <a:gd name="connsiteX1" fmla="*/ 265300 w 1101994"/>
                    <a:gd name="connsiteY1" fmla="*/ 13396 h 874251"/>
                    <a:gd name="connsiteX2" fmla="*/ 1018002 w 1101994"/>
                    <a:gd name="connsiteY2" fmla="*/ 205956 h 874251"/>
                    <a:gd name="connsiteX3" fmla="*/ 1101994 w 1101994"/>
                    <a:gd name="connsiteY3" fmla="*/ 246417 h 874251"/>
                    <a:gd name="connsiteX4" fmla="*/ 809230 w 1101994"/>
                    <a:gd name="connsiteY4" fmla="*/ 874251 h 874251"/>
                    <a:gd name="connsiteX5" fmla="*/ 748121 w 1101994"/>
                    <a:gd name="connsiteY5" fmla="*/ 844813 h 874251"/>
                    <a:gd name="connsiteX6" fmla="*/ 194410 w 1101994"/>
                    <a:gd name="connsiteY6" fmla="*/ 703160 h 874251"/>
                    <a:gd name="connsiteX7" fmla="*/ 0 w 1101994"/>
                    <a:gd name="connsiteY7" fmla="*/ 693343 h 874251"/>
                    <a:gd name="connsiteX8" fmla="*/ 0 w 1101994"/>
                    <a:gd name="connsiteY8" fmla="*/ 0 h 8742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01994" h="874251">
                      <a:moveTo>
                        <a:pt x="0" y="0"/>
                      </a:moveTo>
                      <a:lnTo>
                        <a:pt x="265300" y="13396"/>
                      </a:lnTo>
                      <a:cubicBezTo>
                        <a:pt x="529797" y="40258"/>
                        <a:pt x="782675" y="106422"/>
                        <a:pt x="1018002" y="205956"/>
                      </a:cubicBezTo>
                      <a:lnTo>
                        <a:pt x="1101994" y="246417"/>
                      </a:lnTo>
                      <a:lnTo>
                        <a:pt x="809230" y="874251"/>
                      </a:lnTo>
                      <a:lnTo>
                        <a:pt x="748121" y="844813"/>
                      </a:lnTo>
                      <a:cubicBezTo>
                        <a:pt x="575008" y="771592"/>
                        <a:pt x="388983" y="722920"/>
                        <a:pt x="194410" y="703160"/>
                      </a:cubicBezTo>
                      <a:lnTo>
                        <a:pt x="0" y="69334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22445F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IN" sz="16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44" name="Freeform 43"/>
                <p:cNvSpPr/>
                <p:nvPr/>
              </p:nvSpPr>
              <p:spPr>
                <a:xfrm>
                  <a:off x="3806441" y="1298639"/>
                  <a:ext cx="1045698" cy="993395"/>
                </a:xfrm>
                <a:custGeom>
                  <a:avLst/>
                  <a:gdLst>
                    <a:gd name="connsiteX0" fmla="*/ 292763 w 1218550"/>
                    <a:gd name="connsiteY0" fmla="*/ 0 h 1157601"/>
                    <a:gd name="connsiteX1" fmla="*/ 432894 w 1218550"/>
                    <a:gd name="connsiteY1" fmla="*/ 67505 h 1157601"/>
                    <a:gd name="connsiteX2" fmla="*/ 1206546 w 1218550"/>
                    <a:gd name="connsiteY2" fmla="*/ 705365 h 1157601"/>
                    <a:gd name="connsiteX3" fmla="*/ 1218550 w 1218550"/>
                    <a:gd name="connsiteY3" fmla="*/ 721417 h 1157601"/>
                    <a:gd name="connsiteX4" fmla="*/ 679908 w 1218550"/>
                    <a:gd name="connsiteY4" fmla="*/ 1157601 h 1157601"/>
                    <a:gd name="connsiteX5" fmla="*/ 671529 w 1218550"/>
                    <a:gd name="connsiteY5" fmla="*/ 1146396 h 1157601"/>
                    <a:gd name="connsiteX6" fmla="*/ 102406 w 1218550"/>
                    <a:gd name="connsiteY6" fmla="*/ 677165 h 1157601"/>
                    <a:gd name="connsiteX7" fmla="*/ 0 w 1218550"/>
                    <a:gd name="connsiteY7" fmla="*/ 627833 h 1157601"/>
                    <a:gd name="connsiteX8" fmla="*/ 292763 w 1218550"/>
                    <a:gd name="connsiteY8" fmla="*/ 0 h 11576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218550" h="1157601">
                      <a:moveTo>
                        <a:pt x="292763" y="0"/>
                      </a:moveTo>
                      <a:lnTo>
                        <a:pt x="432894" y="67505"/>
                      </a:lnTo>
                      <a:cubicBezTo>
                        <a:pt x="730184" y="229002"/>
                        <a:pt x="992755" y="446309"/>
                        <a:pt x="1206546" y="705365"/>
                      </a:cubicBezTo>
                      <a:lnTo>
                        <a:pt x="1218550" y="721417"/>
                      </a:lnTo>
                      <a:lnTo>
                        <a:pt x="679908" y="1157601"/>
                      </a:lnTo>
                      <a:lnTo>
                        <a:pt x="671529" y="1146396"/>
                      </a:lnTo>
                      <a:cubicBezTo>
                        <a:pt x="514257" y="955826"/>
                        <a:pt x="321101" y="795968"/>
                        <a:pt x="102406" y="677165"/>
                      </a:cubicBezTo>
                      <a:lnTo>
                        <a:pt x="0" y="627833"/>
                      </a:lnTo>
                      <a:lnTo>
                        <a:pt x="292763" y="0"/>
                      </a:lnTo>
                      <a:close/>
                    </a:path>
                  </a:pathLst>
                </a:custGeom>
                <a:solidFill>
                  <a:srgbClr val="EC810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IN" sz="16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45" name="Freeform 44"/>
                <p:cNvSpPr/>
                <p:nvPr/>
              </p:nvSpPr>
              <p:spPr>
                <a:xfrm>
                  <a:off x="4392833" y="1921640"/>
                  <a:ext cx="903142" cy="1039363"/>
                </a:xfrm>
                <a:custGeom>
                  <a:avLst/>
                  <a:gdLst>
                    <a:gd name="connsiteX0" fmla="*/ 538642 w 1052430"/>
                    <a:gd name="connsiteY0" fmla="*/ 0 h 1211168"/>
                    <a:gd name="connsiteX1" fmla="*/ 674202 w 1052430"/>
                    <a:gd name="connsiteY1" fmla="*/ 181282 h 1211168"/>
                    <a:gd name="connsiteX2" fmla="*/ 1004200 w 1052430"/>
                    <a:gd name="connsiteY2" fmla="*/ 867734 h 1211168"/>
                    <a:gd name="connsiteX3" fmla="*/ 1052430 w 1052430"/>
                    <a:gd name="connsiteY3" fmla="*/ 1055306 h 1211168"/>
                    <a:gd name="connsiteX4" fmla="*/ 377320 w 1052430"/>
                    <a:gd name="connsiteY4" fmla="*/ 1211168 h 1211168"/>
                    <a:gd name="connsiteX5" fmla="*/ 342028 w 1052430"/>
                    <a:gd name="connsiteY5" fmla="*/ 1073913 h 1211168"/>
                    <a:gd name="connsiteX6" fmla="*/ 99272 w 1052430"/>
                    <a:gd name="connsiteY6" fmla="*/ 568937 h 1211168"/>
                    <a:gd name="connsiteX7" fmla="*/ 0 w 1052430"/>
                    <a:gd name="connsiteY7" fmla="*/ 436183 h 1211168"/>
                    <a:gd name="connsiteX8" fmla="*/ 538642 w 1052430"/>
                    <a:gd name="connsiteY8" fmla="*/ 0 h 12111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052430" h="1211168">
                      <a:moveTo>
                        <a:pt x="538642" y="0"/>
                      </a:moveTo>
                      <a:lnTo>
                        <a:pt x="674202" y="181282"/>
                      </a:lnTo>
                      <a:cubicBezTo>
                        <a:pt x="815595" y="390571"/>
                        <a:pt x="927572" y="621365"/>
                        <a:pt x="1004200" y="867734"/>
                      </a:cubicBezTo>
                      <a:lnTo>
                        <a:pt x="1052430" y="1055306"/>
                      </a:lnTo>
                      <a:lnTo>
                        <a:pt x="377320" y="1211168"/>
                      </a:lnTo>
                      <a:lnTo>
                        <a:pt x="342028" y="1073913"/>
                      </a:lnTo>
                      <a:cubicBezTo>
                        <a:pt x="285658" y="892676"/>
                        <a:pt x="203285" y="722896"/>
                        <a:pt x="99272" y="568937"/>
                      </a:cubicBezTo>
                      <a:lnTo>
                        <a:pt x="0" y="436183"/>
                      </a:lnTo>
                      <a:lnTo>
                        <a:pt x="538642" y="0"/>
                      </a:lnTo>
                      <a:close/>
                    </a:path>
                  </a:pathLst>
                </a:custGeom>
                <a:solidFill>
                  <a:srgbClr val="D30009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IN" sz="16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>
                  <a:off x="4717849" y="2831987"/>
                  <a:ext cx="637922" cy="969078"/>
                </a:xfrm>
                <a:custGeom>
                  <a:avLst/>
                  <a:gdLst>
                    <a:gd name="connsiteX0" fmla="*/ 675110 w 743370"/>
                    <a:gd name="connsiteY0" fmla="*/ 0 h 1129265"/>
                    <a:gd name="connsiteX1" fmla="*/ 690087 w 743370"/>
                    <a:gd name="connsiteY1" fmla="*/ 58249 h 1129265"/>
                    <a:gd name="connsiteX2" fmla="*/ 743370 w 743370"/>
                    <a:gd name="connsiteY2" fmla="*/ 586803 h 1129265"/>
                    <a:gd name="connsiteX3" fmla="*/ 690087 w 743370"/>
                    <a:gd name="connsiteY3" fmla="*/ 1115357 h 1129265"/>
                    <a:gd name="connsiteX4" fmla="*/ 686511 w 743370"/>
                    <a:gd name="connsiteY4" fmla="*/ 1129265 h 1129265"/>
                    <a:gd name="connsiteX5" fmla="*/ 8387 w 743370"/>
                    <a:gd name="connsiteY5" fmla="*/ 985126 h 1129265"/>
                    <a:gd name="connsiteX6" fmla="*/ 10830 w 743370"/>
                    <a:gd name="connsiteY6" fmla="*/ 975625 h 1129265"/>
                    <a:gd name="connsiteX7" fmla="*/ 50027 w 743370"/>
                    <a:gd name="connsiteY7" fmla="*/ 586803 h 1129265"/>
                    <a:gd name="connsiteX8" fmla="*/ 10830 w 743370"/>
                    <a:gd name="connsiteY8" fmla="*/ 197981 h 1129265"/>
                    <a:gd name="connsiteX9" fmla="*/ 0 w 743370"/>
                    <a:gd name="connsiteY9" fmla="*/ 155862 h 1129265"/>
                    <a:gd name="connsiteX10" fmla="*/ 675110 w 743370"/>
                    <a:gd name="connsiteY10" fmla="*/ 0 h 112926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743370" h="1129265">
                      <a:moveTo>
                        <a:pt x="675110" y="0"/>
                      </a:moveTo>
                      <a:lnTo>
                        <a:pt x="690087" y="58249"/>
                      </a:lnTo>
                      <a:cubicBezTo>
                        <a:pt x="725023" y="228977"/>
                        <a:pt x="743370" y="405747"/>
                        <a:pt x="743370" y="586803"/>
                      </a:cubicBezTo>
                      <a:cubicBezTo>
                        <a:pt x="743370" y="767859"/>
                        <a:pt x="725023" y="944630"/>
                        <a:pt x="690087" y="1115357"/>
                      </a:cubicBezTo>
                      <a:lnTo>
                        <a:pt x="686511" y="1129265"/>
                      </a:lnTo>
                      <a:lnTo>
                        <a:pt x="8387" y="985126"/>
                      </a:lnTo>
                      <a:lnTo>
                        <a:pt x="10830" y="975625"/>
                      </a:lnTo>
                      <a:cubicBezTo>
                        <a:pt x="36531" y="850032"/>
                        <a:pt x="50027" y="719994"/>
                        <a:pt x="50027" y="586803"/>
                      </a:cubicBezTo>
                      <a:cubicBezTo>
                        <a:pt x="50027" y="453613"/>
                        <a:pt x="36531" y="323574"/>
                        <a:pt x="10830" y="197981"/>
                      </a:cubicBezTo>
                      <a:lnTo>
                        <a:pt x="0" y="155862"/>
                      </a:lnTo>
                      <a:lnTo>
                        <a:pt x="675110" y="0"/>
                      </a:lnTo>
                      <a:close/>
                    </a:path>
                  </a:pathLst>
                </a:custGeom>
                <a:solidFill>
                  <a:srgbClr val="22445F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IN" sz="16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>
                  <a:off x="4410135" y="3682111"/>
                  <a:ext cx="895624" cy="1035899"/>
                </a:xfrm>
                <a:custGeom>
                  <a:avLst/>
                  <a:gdLst>
                    <a:gd name="connsiteX0" fmla="*/ 365545 w 1043669"/>
                    <a:gd name="connsiteY0" fmla="*/ 0 h 1207132"/>
                    <a:gd name="connsiteX1" fmla="*/ 1043669 w 1043669"/>
                    <a:gd name="connsiteY1" fmla="*/ 144139 h 1207132"/>
                    <a:gd name="connsiteX2" fmla="*/ 984039 w 1043669"/>
                    <a:gd name="connsiteY2" fmla="*/ 376048 h 1207132"/>
                    <a:gd name="connsiteX3" fmla="*/ 654041 w 1043669"/>
                    <a:gd name="connsiteY3" fmla="*/ 1062500 h 1207132"/>
                    <a:gd name="connsiteX4" fmla="*/ 545888 w 1043669"/>
                    <a:gd name="connsiteY4" fmla="*/ 1207132 h 1207132"/>
                    <a:gd name="connsiteX5" fmla="*/ 0 w 1043669"/>
                    <a:gd name="connsiteY5" fmla="*/ 780638 h 1207132"/>
                    <a:gd name="connsiteX6" fmla="*/ 79111 w 1043669"/>
                    <a:gd name="connsiteY6" fmla="*/ 674845 h 1207132"/>
                    <a:gd name="connsiteX7" fmla="*/ 321867 w 1043669"/>
                    <a:gd name="connsiteY7" fmla="*/ 169869 h 1207132"/>
                    <a:gd name="connsiteX8" fmla="*/ 365545 w 1043669"/>
                    <a:gd name="connsiteY8" fmla="*/ 0 h 120713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043669" h="1207132">
                      <a:moveTo>
                        <a:pt x="365545" y="0"/>
                      </a:moveTo>
                      <a:lnTo>
                        <a:pt x="1043669" y="144139"/>
                      </a:lnTo>
                      <a:lnTo>
                        <a:pt x="984039" y="376048"/>
                      </a:lnTo>
                      <a:cubicBezTo>
                        <a:pt x="907411" y="622417"/>
                        <a:pt x="795434" y="853212"/>
                        <a:pt x="654041" y="1062500"/>
                      </a:cubicBezTo>
                      <a:lnTo>
                        <a:pt x="545888" y="1207132"/>
                      </a:lnTo>
                      <a:lnTo>
                        <a:pt x="0" y="780638"/>
                      </a:lnTo>
                      <a:lnTo>
                        <a:pt x="79111" y="674845"/>
                      </a:lnTo>
                      <a:cubicBezTo>
                        <a:pt x="183124" y="520886"/>
                        <a:pt x="265497" y="351106"/>
                        <a:pt x="321867" y="169869"/>
                      </a:cubicBezTo>
                      <a:lnTo>
                        <a:pt x="365545" y="0"/>
                      </a:lnTo>
                      <a:close/>
                    </a:path>
                  </a:pathLst>
                </a:custGeom>
                <a:solidFill>
                  <a:srgbClr val="EC810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IN" sz="16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48" name="Freeform 47"/>
                <p:cNvSpPr/>
                <p:nvPr/>
              </p:nvSpPr>
              <p:spPr>
                <a:xfrm>
                  <a:off x="3832450" y="4355932"/>
                  <a:ext cx="1043209" cy="999500"/>
                </a:xfrm>
                <a:custGeom>
                  <a:avLst/>
                  <a:gdLst>
                    <a:gd name="connsiteX0" fmla="*/ 669763 w 1215650"/>
                    <a:gd name="connsiteY0" fmla="*/ 0 h 1164716"/>
                    <a:gd name="connsiteX1" fmla="*/ 1215650 w 1215650"/>
                    <a:gd name="connsiteY1" fmla="*/ 426494 h 1164716"/>
                    <a:gd name="connsiteX2" fmla="*/ 1176238 w 1215650"/>
                    <a:gd name="connsiteY2" fmla="*/ 479198 h 1164716"/>
                    <a:gd name="connsiteX3" fmla="*/ 402586 w 1215650"/>
                    <a:gd name="connsiteY3" fmla="*/ 1117058 h 1164716"/>
                    <a:gd name="connsiteX4" fmla="*/ 303656 w 1215650"/>
                    <a:gd name="connsiteY4" fmla="*/ 1164716 h 1164716"/>
                    <a:gd name="connsiteX5" fmla="*/ 0 w 1215650"/>
                    <a:gd name="connsiteY5" fmla="*/ 542130 h 1164716"/>
                    <a:gd name="connsiteX6" fmla="*/ 72098 w 1215650"/>
                    <a:gd name="connsiteY6" fmla="*/ 507398 h 1164716"/>
                    <a:gd name="connsiteX7" fmla="*/ 641221 w 1215650"/>
                    <a:gd name="connsiteY7" fmla="*/ 38167 h 1164716"/>
                    <a:gd name="connsiteX8" fmla="*/ 669763 w 1215650"/>
                    <a:gd name="connsiteY8" fmla="*/ 0 h 11647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215650" h="1164716">
                      <a:moveTo>
                        <a:pt x="669763" y="0"/>
                      </a:moveTo>
                      <a:lnTo>
                        <a:pt x="1215650" y="426494"/>
                      </a:lnTo>
                      <a:lnTo>
                        <a:pt x="1176238" y="479198"/>
                      </a:lnTo>
                      <a:cubicBezTo>
                        <a:pt x="962447" y="738254"/>
                        <a:pt x="699876" y="955561"/>
                        <a:pt x="402586" y="1117058"/>
                      </a:cubicBezTo>
                      <a:lnTo>
                        <a:pt x="303656" y="1164716"/>
                      </a:lnTo>
                      <a:lnTo>
                        <a:pt x="0" y="542130"/>
                      </a:lnTo>
                      <a:lnTo>
                        <a:pt x="72098" y="507398"/>
                      </a:lnTo>
                      <a:cubicBezTo>
                        <a:pt x="290793" y="388595"/>
                        <a:pt x="483949" y="228737"/>
                        <a:pt x="641221" y="38167"/>
                      </a:cubicBezTo>
                      <a:lnTo>
                        <a:pt x="669763" y="0"/>
                      </a:lnTo>
                      <a:close/>
                    </a:path>
                  </a:pathLst>
                </a:custGeom>
                <a:solidFill>
                  <a:srgbClr val="D30009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IN" sz="16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49" name="Freeform 48"/>
                <p:cNvSpPr/>
                <p:nvPr/>
              </p:nvSpPr>
              <p:spPr>
                <a:xfrm>
                  <a:off x="3107595" y="4823282"/>
                  <a:ext cx="981031" cy="762767"/>
                </a:xfrm>
                <a:custGeom>
                  <a:avLst/>
                  <a:gdLst>
                    <a:gd name="connsiteX0" fmla="*/ 839539 w 1143194"/>
                    <a:gd name="connsiteY0" fmla="*/ 0 h 888851"/>
                    <a:gd name="connsiteX1" fmla="*/ 1143194 w 1143194"/>
                    <a:gd name="connsiteY1" fmla="*/ 622587 h 888851"/>
                    <a:gd name="connsiteX2" fmla="*/ 1018002 w 1143194"/>
                    <a:gd name="connsiteY2" fmla="*/ 682895 h 888851"/>
                    <a:gd name="connsiteX3" fmla="*/ 265300 w 1143194"/>
                    <a:gd name="connsiteY3" fmla="*/ 875455 h 888851"/>
                    <a:gd name="connsiteX4" fmla="*/ 0 w 1143194"/>
                    <a:gd name="connsiteY4" fmla="*/ 888851 h 888851"/>
                    <a:gd name="connsiteX5" fmla="*/ 0 w 1143194"/>
                    <a:gd name="connsiteY5" fmla="*/ 195508 h 888851"/>
                    <a:gd name="connsiteX6" fmla="*/ 194410 w 1143194"/>
                    <a:gd name="connsiteY6" fmla="*/ 185691 h 888851"/>
                    <a:gd name="connsiteX7" fmla="*/ 748121 w 1143194"/>
                    <a:gd name="connsiteY7" fmla="*/ 44038 h 888851"/>
                    <a:gd name="connsiteX8" fmla="*/ 839539 w 1143194"/>
                    <a:gd name="connsiteY8" fmla="*/ 0 h 8888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43194" h="888851">
                      <a:moveTo>
                        <a:pt x="839539" y="0"/>
                      </a:moveTo>
                      <a:lnTo>
                        <a:pt x="1143194" y="622587"/>
                      </a:lnTo>
                      <a:lnTo>
                        <a:pt x="1018002" y="682895"/>
                      </a:lnTo>
                      <a:cubicBezTo>
                        <a:pt x="782675" y="782430"/>
                        <a:pt x="529797" y="848594"/>
                        <a:pt x="265300" y="875455"/>
                      </a:cubicBezTo>
                      <a:lnTo>
                        <a:pt x="0" y="888851"/>
                      </a:lnTo>
                      <a:lnTo>
                        <a:pt x="0" y="195508"/>
                      </a:lnTo>
                      <a:lnTo>
                        <a:pt x="194410" y="185691"/>
                      </a:lnTo>
                      <a:cubicBezTo>
                        <a:pt x="388983" y="165932"/>
                        <a:pt x="575008" y="117259"/>
                        <a:pt x="748121" y="44038"/>
                      </a:cubicBezTo>
                      <a:lnTo>
                        <a:pt x="839539" y="0"/>
                      </a:lnTo>
                      <a:close/>
                    </a:path>
                  </a:pathLst>
                </a:custGeom>
                <a:solidFill>
                  <a:srgbClr val="22445F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IN" sz="16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50" name="Oval 49"/>
                <p:cNvSpPr/>
                <p:nvPr/>
              </p:nvSpPr>
              <p:spPr>
                <a:xfrm>
                  <a:off x="1449521" y="1679922"/>
                  <a:ext cx="3311258" cy="3311258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sz="16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26" name="Rounded Rectangle 25"/>
              <p:cNvSpPr/>
              <p:nvPr/>
            </p:nvSpPr>
            <p:spPr>
              <a:xfrm>
                <a:off x="3262856" y="3769262"/>
                <a:ext cx="84051" cy="9601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4" name="TextBox 13"/>
            <p:cNvSpPr txBox="1"/>
            <p:nvPr/>
          </p:nvSpPr>
          <p:spPr>
            <a:xfrm>
              <a:off x="1076211" y="4342351"/>
              <a:ext cx="1573544" cy="43239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endParaRPr lang="en-IN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1026" name="Picture 2" descr="Image result for indian government 3 lion symb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1574" y="2405643"/>
            <a:ext cx="996331" cy="1691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9" name="Rectangle 118"/>
          <p:cNvSpPr/>
          <p:nvPr/>
        </p:nvSpPr>
        <p:spPr>
          <a:xfrm>
            <a:off x="4283306" y="1088439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defTabSz="914400">
              <a:defRPr/>
            </a:pPr>
            <a:r>
              <a:rPr lang="en-US" dirty="0">
                <a:solidFill>
                  <a:srgbClr val="002060"/>
                </a:solidFill>
              </a:rPr>
              <a:t>D</a:t>
            </a:r>
            <a:r>
              <a:rPr lang="en-US" dirty="0" smtClean="0">
                <a:solidFill>
                  <a:srgbClr val="002060"/>
                </a:solidFill>
              </a:rPr>
              <a:t>eclaration form </a:t>
            </a:r>
            <a:r>
              <a:rPr lang="en-US" dirty="0">
                <a:solidFill>
                  <a:srgbClr val="002060"/>
                </a:solidFill>
              </a:rPr>
              <a:t>and the manner </a:t>
            </a:r>
            <a:r>
              <a:rPr lang="en-US" dirty="0" smtClean="0">
                <a:solidFill>
                  <a:srgbClr val="002060"/>
                </a:solidFill>
              </a:rPr>
              <a:t>of verification</a:t>
            </a:r>
            <a:endParaRPr lang="en-US" b="1" noProof="1">
              <a:solidFill>
                <a:srgbClr val="002060"/>
              </a:solidFill>
              <a:latin typeface="Calibri" panose="020F0502020204030204"/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4772847" y="1627624"/>
            <a:ext cx="73454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>
              <a:defRPr/>
            </a:pPr>
            <a:r>
              <a:rPr lang="en-US" dirty="0" smtClean="0">
                <a:solidFill>
                  <a:srgbClr val="EC7614"/>
                </a:solidFill>
              </a:rPr>
              <a:t>Constitution </a:t>
            </a:r>
            <a:r>
              <a:rPr lang="en-US" dirty="0">
                <a:solidFill>
                  <a:srgbClr val="EC7614"/>
                </a:solidFill>
              </a:rPr>
              <a:t>of </a:t>
            </a:r>
            <a:r>
              <a:rPr lang="en-US" dirty="0" smtClean="0">
                <a:solidFill>
                  <a:srgbClr val="EC7614"/>
                </a:solidFill>
              </a:rPr>
              <a:t>designated </a:t>
            </a:r>
            <a:r>
              <a:rPr lang="en-US" dirty="0">
                <a:solidFill>
                  <a:srgbClr val="EC7614"/>
                </a:solidFill>
              </a:rPr>
              <a:t>committee and </a:t>
            </a:r>
            <a:r>
              <a:rPr lang="en-US" dirty="0" smtClean="0">
                <a:solidFill>
                  <a:srgbClr val="EC7614"/>
                </a:solidFill>
              </a:rPr>
              <a:t>rules </a:t>
            </a:r>
            <a:r>
              <a:rPr lang="en-US" dirty="0">
                <a:solidFill>
                  <a:srgbClr val="EC7614"/>
                </a:solidFill>
              </a:rPr>
              <a:t>of procedure </a:t>
            </a:r>
            <a:r>
              <a:rPr lang="en-US" dirty="0" smtClean="0">
                <a:solidFill>
                  <a:srgbClr val="EC7614"/>
                </a:solidFill>
              </a:rPr>
              <a:t>&amp; </a:t>
            </a:r>
            <a:r>
              <a:rPr lang="en-US" dirty="0">
                <a:solidFill>
                  <a:srgbClr val="EC7614"/>
                </a:solidFill>
              </a:rPr>
              <a:t>functioning</a:t>
            </a:r>
            <a:endParaRPr lang="en-US" b="1" noProof="1">
              <a:solidFill>
                <a:srgbClr val="EC7614"/>
              </a:solidFill>
              <a:latin typeface="Calibri" panose="020F0502020204030204"/>
            </a:endParaRPr>
          </a:p>
        </p:txBody>
      </p:sp>
      <p:sp>
        <p:nvSpPr>
          <p:cNvPr id="121" name="Rectangle 120"/>
          <p:cNvSpPr/>
          <p:nvPr/>
        </p:nvSpPr>
        <p:spPr>
          <a:xfrm>
            <a:off x="5352140" y="2381904"/>
            <a:ext cx="51431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Procedure relating to form </a:t>
            </a:r>
            <a:r>
              <a:rPr lang="en-US" dirty="0">
                <a:solidFill>
                  <a:srgbClr val="C00000"/>
                </a:solidFill>
              </a:rPr>
              <a:t>and manner of estimation</a:t>
            </a:r>
          </a:p>
        </p:txBody>
      </p:sp>
      <p:sp>
        <p:nvSpPr>
          <p:cNvPr id="122" name="Rectangle 121"/>
          <p:cNvSpPr/>
          <p:nvPr/>
        </p:nvSpPr>
        <p:spPr>
          <a:xfrm>
            <a:off x="5720642" y="3084130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defTabSz="914400">
              <a:defRPr/>
            </a:pPr>
            <a:r>
              <a:rPr lang="en-US" dirty="0">
                <a:solidFill>
                  <a:srgbClr val="002060"/>
                </a:solidFill>
              </a:rPr>
              <a:t>F</a:t>
            </a:r>
            <a:r>
              <a:rPr lang="en-US" dirty="0" smtClean="0">
                <a:solidFill>
                  <a:srgbClr val="002060"/>
                </a:solidFill>
              </a:rPr>
              <a:t>orm </a:t>
            </a:r>
            <a:r>
              <a:rPr lang="en-US" dirty="0">
                <a:solidFill>
                  <a:srgbClr val="002060"/>
                </a:solidFill>
              </a:rPr>
              <a:t>and manner of making </a:t>
            </a:r>
            <a:r>
              <a:rPr lang="en-US" dirty="0" smtClean="0">
                <a:solidFill>
                  <a:srgbClr val="002060"/>
                </a:solidFill>
              </a:rPr>
              <a:t>payment and withdrawal </a:t>
            </a:r>
            <a:r>
              <a:rPr lang="en-US" dirty="0">
                <a:solidFill>
                  <a:srgbClr val="002060"/>
                </a:solidFill>
              </a:rPr>
              <a:t>of appeal</a:t>
            </a:r>
            <a:endParaRPr lang="en-US" b="1" noProof="1">
              <a:solidFill>
                <a:srgbClr val="002060"/>
              </a:solidFill>
              <a:latin typeface="Calibri" panose="020F0502020204030204"/>
            </a:endParaRPr>
          </a:p>
        </p:txBody>
      </p:sp>
      <p:sp>
        <p:nvSpPr>
          <p:cNvPr id="124" name="Rectangle 123"/>
          <p:cNvSpPr/>
          <p:nvPr/>
        </p:nvSpPr>
        <p:spPr>
          <a:xfrm>
            <a:off x="5386560" y="3786356"/>
            <a:ext cx="44965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EC7614"/>
                </a:solidFill>
              </a:rPr>
              <a:t>F</a:t>
            </a:r>
            <a:r>
              <a:rPr lang="en-US" dirty="0" smtClean="0">
                <a:solidFill>
                  <a:srgbClr val="EC7614"/>
                </a:solidFill>
              </a:rPr>
              <a:t>orm </a:t>
            </a:r>
            <a:r>
              <a:rPr lang="en-US" dirty="0">
                <a:solidFill>
                  <a:srgbClr val="EC7614"/>
                </a:solidFill>
              </a:rPr>
              <a:t>and manner of the discharge certificate </a:t>
            </a:r>
          </a:p>
        </p:txBody>
      </p:sp>
      <p:sp>
        <p:nvSpPr>
          <p:cNvPr id="125" name="Rectangle 124"/>
          <p:cNvSpPr/>
          <p:nvPr/>
        </p:nvSpPr>
        <p:spPr>
          <a:xfrm>
            <a:off x="4954777" y="4417668"/>
            <a:ext cx="48429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Manner of instructions to </a:t>
            </a:r>
            <a:r>
              <a:rPr lang="en-US" dirty="0">
                <a:solidFill>
                  <a:srgbClr val="C00000"/>
                </a:solidFill>
              </a:rPr>
              <a:t>be issued and published</a:t>
            </a:r>
            <a:endParaRPr lang="en-US" dirty="0"/>
          </a:p>
        </p:txBody>
      </p:sp>
      <p:sp>
        <p:nvSpPr>
          <p:cNvPr id="126" name="Rectangle 125"/>
          <p:cNvSpPr/>
          <p:nvPr/>
        </p:nvSpPr>
        <p:spPr>
          <a:xfrm>
            <a:off x="4367387" y="5134172"/>
            <a:ext cx="18952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Any other matter </a:t>
            </a:r>
          </a:p>
        </p:txBody>
      </p:sp>
      <p:sp>
        <p:nvSpPr>
          <p:cNvPr id="127" name="Rectangle 126"/>
          <p:cNvSpPr/>
          <p:nvPr/>
        </p:nvSpPr>
        <p:spPr>
          <a:xfrm>
            <a:off x="1944019" y="117513"/>
            <a:ext cx="72023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u="sng" dirty="0">
                <a:solidFill>
                  <a:srgbClr val="00B050"/>
                </a:solidFill>
              </a:rPr>
              <a:t>POWER TO MAKE RULES BY CENTRAL GOVERNMENT</a:t>
            </a:r>
          </a:p>
        </p:txBody>
      </p:sp>
    </p:spTree>
    <p:extLst>
      <p:ext uri="{BB962C8B-B14F-4D97-AF65-F5344CB8AC3E}">
        <p14:creationId xmlns:p14="http://schemas.microsoft.com/office/powerpoint/2010/main" val="4232121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35527765"/>
              </p:ext>
            </p:extLst>
          </p:nvPr>
        </p:nvGraphicFramePr>
        <p:xfrm>
          <a:off x="2743201" y="223277"/>
          <a:ext cx="9030788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48343" y="1576251"/>
            <a:ext cx="239485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b="1" dirty="0" smtClean="0">
                <a:solidFill>
                  <a:srgbClr val="002060"/>
                </a:solidFill>
              </a:rPr>
              <a:t>PROTECTION</a:t>
            </a:r>
          </a:p>
          <a:p>
            <a:pPr algn="ctr"/>
            <a:endParaRPr lang="en-IN" sz="2400" b="1" dirty="0" smtClean="0">
              <a:solidFill>
                <a:srgbClr val="002060"/>
              </a:solidFill>
            </a:endParaRPr>
          </a:p>
          <a:p>
            <a:pPr algn="ctr"/>
            <a:endParaRPr lang="en-IN" sz="2400" b="1" dirty="0">
              <a:solidFill>
                <a:srgbClr val="002060"/>
              </a:solidFill>
            </a:endParaRPr>
          </a:p>
          <a:p>
            <a:pPr algn="ctr"/>
            <a:r>
              <a:rPr lang="en-IN" sz="2400" b="1" dirty="0" smtClean="0">
                <a:solidFill>
                  <a:srgbClr val="002060"/>
                </a:solidFill>
              </a:rPr>
              <a:t> TO </a:t>
            </a:r>
          </a:p>
          <a:p>
            <a:pPr algn="ctr"/>
            <a:endParaRPr lang="en-IN" sz="2400" b="1" dirty="0" smtClean="0">
              <a:solidFill>
                <a:srgbClr val="002060"/>
              </a:solidFill>
            </a:endParaRPr>
          </a:p>
          <a:p>
            <a:pPr algn="ctr"/>
            <a:endParaRPr lang="en-IN" sz="2400" b="1" dirty="0">
              <a:solidFill>
                <a:srgbClr val="002060"/>
              </a:solidFill>
            </a:endParaRPr>
          </a:p>
          <a:p>
            <a:pPr algn="ctr"/>
            <a:r>
              <a:rPr lang="en-IN" sz="2400" b="1" dirty="0" smtClean="0">
                <a:solidFill>
                  <a:srgbClr val="002060"/>
                </a:solidFill>
              </a:rPr>
              <a:t>OFFICERS</a:t>
            </a:r>
            <a:endParaRPr lang="en-IN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67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34747" y="1852637"/>
            <a:ext cx="6592389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THANK  YOU</a:t>
            </a:r>
            <a:endParaRPr lang="en-US" sz="72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6648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83131" y="-186005"/>
            <a:ext cx="528610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2400" b="1" u="sng" dirty="0">
                <a:solidFill>
                  <a:srgbClr val="002060"/>
                </a:solidFill>
              </a:rPr>
              <a:t>OBJECTIVES OF THE SCHEME</a:t>
            </a:r>
          </a:p>
        </p:txBody>
      </p:sp>
      <p:grpSp>
        <p:nvGrpSpPr>
          <p:cNvPr id="2" name="Group 3"/>
          <p:cNvGrpSpPr/>
          <p:nvPr/>
        </p:nvGrpSpPr>
        <p:grpSpPr>
          <a:xfrm rot="5400000">
            <a:off x="372079" y="2001186"/>
            <a:ext cx="2738447" cy="2252801"/>
            <a:chOff x="3897313" y="2286681"/>
            <a:chExt cx="4386263" cy="3608387"/>
          </a:xfrm>
        </p:grpSpPr>
        <p:sp>
          <p:nvSpPr>
            <p:cNvPr id="5" name="Freeform 4"/>
            <p:cNvSpPr>
              <a:spLocks noChangeArrowheads="1"/>
            </p:cNvSpPr>
            <p:nvPr/>
          </p:nvSpPr>
          <p:spPr bwMode="auto">
            <a:xfrm>
              <a:off x="4110038" y="5155293"/>
              <a:ext cx="3975101" cy="739775"/>
            </a:xfrm>
            <a:custGeom>
              <a:avLst/>
              <a:gdLst>
                <a:gd name="connsiteX0" fmla="*/ 1973263 w 3975101"/>
                <a:gd name="connsiteY0" fmla="*/ 0 h 739775"/>
                <a:gd name="connsiteX1" fmla="*/ 2132013 w 3975101"/>
                <a:gd name="connsiteY1" fmla="*/ 1587 h 739775"/>
                <a:gd name="connsiteX2" fmla="*/ 2289175 w 3975101"/>
                <a:gd name="connsiteY2" fmla="*/ 3175 h 739775"/>
                <a:gd name="connsiteX3" fmla="*/ 2443163 w 3975101"/>
                <a:gd name="connsiteY3" fmla="*/ 9525 h 739775"/>
                <a:gd name="connsiteX4" fmla="*/ 2597150 w 3975101"/>
                <a:gd name="connsiteY4" fmla="*/ 15875 h 739775"/>
                <a:gd name="connsiteX5" fmla="*/ 2744788 w 3975101"/>
                <a:gd name="connsiteY5" fmla="*/ 26987 h 739775"/>
                <a:gd name="connsiteX6" fmla="*/ 2890838 w 3975101"/>
                <a:gd name="connsiteY6" fmla="*/ 36512 h 739775"/>
                <a:gd name="connsiteX7" fmla="*/ 3030538 w 3975101"/>
                <a:gd name="connsiteY7" fmla="*/ 49212 h 739775"/>
                <a:gd name="connsiteX8" fmla="*/ 3163888 w 3975101"/>
                <a:gd name="connsiteY8" fmla="*/ 63500 h 739775"/>
                <a:gd name="connsiteX9" fmla="*/ 3290888 w 3975101"/>
                <a:gd name="connsiteY9" fmla="*/ 80962 h 739775"/>
                <a:gd name="connsiteX10" fmla="*/ 3408363 w 3975101"/>
                <a:gd name="connsiteY10" fmla="*/ 96837 h 739775"/>
                <a:gd name="connsiteX11" fmla="*/ 3499705 w 3975101"/>
                <a:gd name="connsiteY11" fmla="*/ 114300 h 739775"/>
                <a:gd name="connsiteX12" fmla="*/ 3975101 w 3975101"/>
                <a:gd name="connsiteY12" fmla="*/ 114300 h 739775"/>
                <a:gd name="connsiteX13" fmla="*/ 3975101 w 3975101"/>
                <a:gd name="connsiteY13" fmla="*/ 322263 h 739775"/>
                <a:gd name="connsiteX14" fmla="*/ 3971687 w 3975101"/>
                <a:gd name="connsiteY14" fmla="*/ 322263 h 739775"/>
                <a:gd name="connsiteX15" fmla="*/ 3970338 w 3975101"/>
                <a:gd name="connsiteY15" fmla="*/ 349250 h 739775"/>
                <a:gd name="connsiteX16" fmla="*/ 3954463 w 3975101"/>
                <a:gd name="connsiteY16" fmla="*/ 377825 h 739775"/>
                <a:gd name="connsiteX17" fmla="*/ 3924300 w 3975101"/>
                <a:gd name="connsiteY17" fmla="*/ 409575 h 739775"/>
                <a:gd name="connsiteX18" fmla="*/ 3884613 w 3975101"/>
                <a:gd name="connsiteY18" fmla="*/ 439738 h 739775"/>
                <a:gd name="connsiteX19" fmla="*/ 3830638 w 3975101"/>
                <a:gd name="connsiteY19" fmla="*/ 469900 h 739775"/>
                <a:gd name="connsiteX20" fmla="*/ 3767138 w 3975101"/>
                <a:gd name="connsiteY20" fmla="*/ 500063 h 739775"/>
                <a:gd name="connsiteX21" fmla="*/ 3690938 w 3975101"/>
                <a:gd name="connsiteY21" fmla="*/ 530225 h 739775"/>
                <a:gd name="connsiteX22" fmla="*/ 3603625 w 3975101"/>
                <a:gd name="connsiteY22" fmla="*/ 558800 h 739775"/>
                <a:gd name="connsiteX23" fmla="*/ 3506788 w 3975101"/>
                <a:gd name="connsiteY23" fmla="*/ 585788 h 739775"/>
                <a:gd name="connsiteX24" fmla="*/ 3398838 w 3975101"/>
                <a:gd name="connsiteY24" fmla="*/ 611188 h 739775"/>
                <a:gd name="connsiteX25" fmla="*/ 3278188 w 3975101"/>
                <a:gd name="connsiteY25" fmla="*/ 635000 h 739775"/>
                <a:gd name="connsiteX26" fmla="*/ 3148013 w 3975101"/>
                <a:gd name="connsiteY26" fmla="*/ 658813 h 739775"/>
                <a:gd name="connsiteX27" fmla="*/ 3011488 w 3975101"/>
                <a:gd name="connsiteY27" fmla="*/ 679450 h 739775"/>
                <a:gd name="connsiteX28" fmla="*/ 2863850 w 3975101"/>
                <a:gd name="connsiteY28" fmla="*/ 695325 h 739775"/>
                <a:gd name="connsiteX29" fmla="*/ 2705100 w 3975101"/>
                <a:gd name="connsiteY29" fmla="*/ 709613 h 739775"/>
                <a:gd name="connsiteX30" fmla="*/ 2541588 w 3975101"/>
                <a:gd name="connsiteY30" fmla="*/ 722313 h 739775"/>
                <a:gd name="connsiteX31" fmla="*/ 2366963 w 3975101"/>
                <a:gd name="connsiteY31" fmla="*/ 733425 h 739775"/>
                <a:gd name="connsiteX32" fmla="*/ 2182813 w 3975101"/>
                <a:gd name="connsiteY32" fmla="*/ 738188 h 739775"/>
                <a:gd name="connsiteX33" fmla="*/ 1993900 w 3975101"/>
                <a:gd name="connsiteY33" fmla="*/ 739775 h 739775"/>
                <a:gd name="connsiteX34" fmla="*/ 1803400 w 3975101"/>
                <a:gd name="connsiteY34" fmla="*/ 738188 h 739775"/>
                <a:gd name="connsiteX35" fmla="*/ 1619250 w 3975101"/>
                <a:gd name="connsiteY35" fmla="*/ 733425 h 739775"/>
                <a:gd name="connsiteX36" fmla="*/ 1447800 w 3975101"/>
                <a:gd name="connsiteY36" fmla="*/ 722313 h 739775"/>
                <a:gd name="connsiteX37" fmla="*/ 1281113 w 3975101"/>
                <a:gd name="connsiteY37" fmla="*/ 709613 h 739775"/>
                <a:gd name="connsiteX38" fmla="*/ 1122363 w 3975101"/>
                <a:gd name="connsiteY38" fmla="*/ 695325 h 739775"/>
                <a:gd name="connsiteX39" fmla="*/ 974725 w 3975101"/>
                <a:gd name="connsiteY39" fmla="*/ 679450 h 739775"/>
                <a:gd name="connsiteX40" fmla="*/ 835025 w 3975101"/>
                <a:gd name="connsiteY40" fmla="*/ 658813 h 739775"/>
                <a:gd name="connsiteX41" fmla="*/ 706438 w 3975101"/>
                <a:gd name="connsiteY41" fmla="*/ 635000 h 739775"/>
                <a:gd name="connsiteX42" fmla="*/ 587375 w 3975101"/>
                <a:gd name="connsiteY42" fmla="*/ 611188 h 739775"/>
                <a:gd name="connsiteX43" fmla="*/ 477838 w 3975101"/>
                <a:gd name="connsiteY43" fmla="*/ 585788 h 739775"/>
                <a:gd name="connsiteX44" fmla="*/ 379413 w 3975101"/>
                <a:gd name="connsiteY44" fmla="*/ 558800 h 739775"/>
                <a:gd name="connsiteX45" fmla="*/ 292100 w 3975101"/>
                <a:gd name="connsiteY45" fmla="*/ 530225 h 739775"/>
                <a:gd name="connsiteX46" fmla="*/ 215900 w 3975101"/>
                <a:gd name="connsiteY46" fmla="*/ 500063 h 739775"/>
                <a:gd name="connsiteX47" fmla="*/ 149225 w 3975101"/>
                <a:gd name="connsiteY47" fmla="*/ 469900 h 739775"/>
                <a:gd name="connsiteX48" fmla="*/ 95250 w 3975101"/>
                <a:gd name="connsiteY48" fmla="*/ 439738 h 739775"/>
                <a:gd name="connsiteX49" fmla="*/ 53975 w 3975101"/>
                <a:gd name="connsiteY49" fmla="*/ 409575 h 739775"/>
                <a:gd name="connsiteX50" fmla="*/ 22225 w 3975101"/>
                <a:gd name="connsiteY50" fmla="*/ 377825 h 739775"/>
                <a:gd name="connsiteX51" fmla="*/ 6350 w 3975101"/>
                <a:gd name="connsiteY51" fmla="*/ 349250 h 739775"/>
                <a:gd name="connsiteX52" fmla="*/ 0 w 3975101"/>
                <a:gd name="connsiteY52" fmla="*/ 317500 h 739775"/>
                <a:gd name="connsiteX53" fmla="*/ 1588 w 3975101"/>
                <a:gd name="connsiteY53" fmla="*/ 311783 h 739775"/>
                <a:gd name="connsiteX54" fmla="*/ 1588 w 3975101"/>
                <a:gd name="connsiteY54" fmla="*/ 114300 h 739775"/>
                <a:gd name="connsiteX55" fmla="*/ 456590 w 3975101"/>
                <a:gd name="connsiteY55" fmla="*/ 114300 h 739775"/>
                <a:gd name="connsiteX56" fmla="*/ 549275 w 3975101"/>
                <a:gd name="connsiteY56" fmla="*/ 96837 h 739775"/>
                <a:gd name="connsiteX57" fmla="*/ 665163 w 3975101"/>
                <a:gd name="connsiteY57" fmla="*/ 80962 h 739775"/>
                <a:gd name="connsiteX58" fmla="*/ 790575 w 3975101"/>
                <a:gd name="connsiteY58" fmla="*/ 63500 h 739775"/>
                <a:gd name="connsiteX59" fmla="*/ 920750 w 3975101"/>
                <a:gd name="connsiteY59" fmla="*/ 49212 h 739775"/>
                <a:gd name="connsiteX60" fmla="*/ 1060450 w 3975101"/>
                <a:gd name="connsiteY60" fmla="*/ 36512 h 739775"/>
                <a:gd name="connsiteX61" fmla="*/ 1203325 w 3975101"/>
                <a:gd name="connsiteY61" fmla="*/ 26987 h 739775"/>
                <a:gd name="connsiteX62" fmla="*/ 1350963 w 3975101"/>
                <a:gd name="connsiteY62" fmla="*/ 15875 h 739775"/>
                <a:gd name="connsiteX63" fmla="*/ 1503363 w 3975101"/>
                <a:gd name="connsiteY63" fmla="*/ 9525 h 739775"/>
                <a:gd name="connsiteX64" fmla="*/ 1658938 w 3975101"/>
                <a:gd name="connsiteY64" fmla="*/ 3175 h 739775"/>
                <a:gd name="connsiteX65" fmla="*/ 1816100 w 3975101"/>
                <a:gd name="connsiteY65" fmla="*/ 1587 h 739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3975101" h="739775">
                  <a:moveTo>
                    <a:pt x="1973263" y="0"/>
                  </a:moveTo>
                  <a:lnTo>
                    <a:pt x="2132013" y="1587"/>
                  </a:lnTo>
                  <a:lnTo>
                    <a:pt x="2289175" y="3175"/>
                  </a:lnTo>
                  <a:lnTo>
                    <a:pt x="2443163" y="9525"/>
                  </a:lnTo>
                  <a:lnTo>
                    <a:pt x="2597150" y="15875"/>
                  </a:lnTo>
                  <a:lnTo>
                    <a:pt x="2744788" y="26987"/>
                  </a:lnTo>
                  <a:lnTo>
                    <a:pt x="2890838" y="36512"/>
                  </a:lnTo>
                  <a:lnTo>
                    <a:pt x="3030538" y="49212"/>
                  </a:lnTo>
                  <a:lnTo>
                    <a:pt x="3163888" y="63500"/>
                  </a:lnTo>
                  <a:lnTo>
                    <a:pt x="3290888" y="80962"/>
                  </a:lnTo>
                  <a:lnTo>
                    <a:pt x="3408363" y="96837"/>
                  </a:lnTo>
                  <a:lnTo>
                    <a:pt x="3499705" y="114300"/>
                  </a:lnTo>
                  <a:lnTo>
                    <a:pt x="3975101" y="114300"/>
                  </a:lnTo>
                  <a:lnTo>
                    <a:pt x="3975101" y="322263"/>
                  </a:lnTo>
                  <a:lnTo>
                    <a:pt x="3971687" y="322263"/>
                  </a:lnTo>
                  <a:lnTo>
                    <a:pt x="3970338" y="349250"/>
                  </a:lnTo>
                  <a:lnTo>
                    <a:pt x="3954463" y="377825"/>
                  </a:lnTo>
                  <a:lnTo>
                    <a:pt x="3924300" y="409575"/>
                  </a:lnTo>
                  <a:lnTo>
                    <a:pt x="3884613" y="439738"/>
                  </a:lnTo>
                  <a:lnTo>
                    <a:pt x="3830638" y="469900"/>
                  </a:lnTo>
                  <a:lnTo>
                    <a:pt x="3767138" y="500063"/>
                  </a:lnTo>
                  <a:lnTo>
                    <a:pt x="3690938" y="530225"/>
                  </a:lnTo>
                  <a:lnTo>
                    <a:pt x="3603625" y="558800"/>
                  </a:lnTo>
                  <a:lnTo>
                    <a:pt x="3506788" y="585788"/>
                  </a:lnTo>
                  <a:lnTo>
                    <a:pt x="3398838" y="611188"/>
                  </a:lnTo>
                  <a:lnTo>
                    <a:pt x="3278188" y="635000"/>
                  </a:lnTo>
                  <a:lnTo>
                    <a:pt x="3148013" y="658813"/>
                  </a:lnTo>
                  <a:lnTo>
                    <a:pt x="3011488" y="679450"/>
                  </a:lnTo>
                  <a:lnTo>
                    <a:pt x="2863850" y="695325"/>
                  </a:lnTo>
                  <a:lnTo>
                    <a:pt x="2705100" y="709613"/>
                  </a:lnTo>
                  <a:lnTo>
                    <a:pt x="2541588" y="722313"/>
                  </a:lnTo>
                  <a:lnTo>
                    <a:pt x="2366963" y="733425"/>
                  </a:lnTo>
                  <a:lnTo>
                    <a:pt x="2182813" y="738188"/>
                  </a:lnTo>
                  <a:lnTo>
                    <a:pt x="1993900" y="739775"/>
                  </a:lnTo>
                  <a:lnTo>
                    <a:pt x="1803400" y="738188"/>
                  </a:lnTo>
                  <a:lnTo>
                    <a:pt x="1619250" y="733425"/>
                  </a:lnTo>
                  <a:lnTo>
                    <a:pt x="1447800" y="722313"/>
                  </a:lnTo>
                  <a:lnTo>
                    <a:pt x="1281113" y="709613"/>
                  </a:lnTo>
                  <a:lnTo>
                    <a:pt x="1122363" y="695325"/>
                  </a:lnTo>
                  <a:lnTo>
                    <a:pt x="974725" y="679450"/>
                  </a:lnTo>
                  <a:lnTo>
                    <a:pt x="835025" y="658813"/>
                  </a:lnTo>
                  <a:lnTo>
                    <a:pt x="706438" y="635000"/>
                  </a:lnTo>
                  <a:lnTo>
                    <a:pt x="587375" y="611188"/>
                  </a:lnTo>
                  <a:lnTo>
                    <a:pt x="477838" y="585788"/>
                  </a:lnTo>
                  <a:lnTo>
                    <a:pt x="379413" y="558800"/>
                  </a:lnTo>
                  <a:lnTo>
                    <a:pt x="292100" y="530225"/>
                  </a:lnTo>
                  <a:lnTo>
                    <a:pt x="215900" y="500063"/>
                  </a:lnTo>
                  <a:lnTo>
                    <a:pt x="149225" y="469900"/>
                  </a:lnTo>
                  <a:lnTo>
                    <a:pt x="95250" y="439738"/>
                  </a:lnTo>
                  <a:lnTo>
                    <a:pt x="53975" y="409575"/>
                  </a:lnTo>
                  <a:lnTo>
                    <a:pt x="22225" y="377825"/>
                  </a:lnTo>
                  <a:lnTo>
                    <a:pt x="6350" y="349250"/>
                  </a:lnTo>
                  <a:lnTo>
                    <a:pt x="0" y="317500"/>
                  </a:lnTo>
                  <a:lnTo>
                    <a:pt x="1588" y="311783"/>
                  </a:lnTo>
                  <a:lnTo>
                    <a:pt x="1588" y="114300"/>
                  </a:lnTo>
                  <a:lnTo>
                    <a:pt x="456590" y="114300"/>
                  </a:lnTo>
                  <a:lnTo>
                    <a:pt x="549275" y="96837"/>
                  </a:lnTo>
                  <a:lnTo>
                    <a:pt x="665163" y="80962"/>
                  </a:lnTo>
                  <a:lnTo>
                    <a:pt x="790575" y="63500"/>
                  </a:lnTo>
                  <a:lnTo>
                    <a:pt x="920750" y="49212"/>
                  </a:lnTo>
                  <a:lnTo>
                    <a:pt x="1060450" y="36512"/>
                  </a:lnTo>
                  <a:lnTo>
                    <a:pt x="1203325" y="26987"/>
                  </a:lnTo>
                  <a:lnTo>
                    <a:pt x="1350963" y="15875"/>
                  </a:lnTo>
                  <a:lnTo>
                    <a:pt x="1503363" y="9525"/>
                  </a:lnTo>
                  <a:lnTo>
                    <a:pt x="1658938" y="3175"/>
                  </a:lnTo>
                  <a:lnTo>
                    <a:pt x="1816100" y="1587"/>
                  </a:lnTo>
                  <a:close/>
                </a:path>
              </a:pathLst>
            </a:custGeom>
            <a:solidFill>
              <a:srgbClr val="9A0000"/>
            </a:solidFill>
            <a:ln w="0">
              <a:solidFill>
                <a:srgbClr val="9A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" name="Freeform 36"/>
            <p:cNvSpPr>
              <a:spLocks/>
            </p:cNvSpPr>
            <p:nvPr/>
          </p:nvSpPr>
          <p:spPr bwMode="auto">
            <a:xfrm>
              <a:off x="4111626" y="4813981"/>
              <a:ext cx="3973513" cy="898525"/>
            </a:xfrm>
            <a:custGeom>
              <a:avLst/>
              <a:gdLst>
                <a:gd name="T0" fmla="*/ 1342 w 2503"/>
                <a:gd name="T1" fmla="*/ 0 h 566"/>
                <a:gd name="T2" fmla="*/ 1538 w 2503"/>
                <a:gd name="T3" fmla="*/ 8 h 566"/>
                <a:gd name="T4" fmla="*/ 1728 w 2503"/>
                <a:gd name="T5" fmla="*/ 22 h 566"/>
                <a:gd name="T6" fmla="*/ 1908 w 2503"/>
                <a:gd name="T7" fmla="*/ 43 h 566"/>
                <a:gd name="T8" fmla="*/ 2072 w 2503"/>
                <a:gd name="T9" fmla="*/ 71 h 566"/>
                <a:gd name="T10" fmla="*/ 2214 w 2503"/>
                <a:gd name="T11" fmla="*/ 105 h 566"/>
                <a:gd name="T12" fmla="*/ 2334 w 2503"/>
                <a:gd name="T13" fmla="*/ 143 h 566"/>
                <a:gd name="T14" fmla="*/ 2424 w 2503"/>
                <a:gd name="T15" fmla="*/ 186 h 566"/>
                <a:gd name="T16" fmla="*/ 2482 w 2503"/>
                <a:gd name="T17" fmla="*/ 234 h 566"/>
                <a:gd name="T18" fmla="*/ 2503 w 2503"/>
                <a:gd name="T19" fmla="*/ 283 h 566"/>
                <a:gd name="T20" fmla="*/ 2487 w 2503"/>
                <a:gd name="T21" fmla="*/ 331 h 566"/>
                <a:gd name="T22" fmla="*/ 2437 w 2503"/>
                <a:gd name="T23" fmla="*/ 377 h 566"/>
                <a:gd name="T24" fmla="*/ 2355 w 2503"/>
                <a:gd name="T25" fmla="*/ 422 h 566"/>
                <a:gd name="T26" fmla="*/ 2241 w 2503"/>
                <a:gd name="T27" fmla="*/ 461 h 566"/>
                <a:gd name="T28" fmla="*/ 2096 w 2503"/>
                <a:gd name="T29" fmla="*/ 496 h 566"/>
                <a:gd name="T30" fmla="*/ 1925 w 2503"/>
                <a:gd name="T31" fmla="*/ 525 h 566"/>
                <a:gd name="T32" fmla="*/ 1727 w 2503"/>
                <a:gd name="T33" fmla="*/ 546 h 566"/>
                <a:gd name="T34" fmla="*/ 1504 w 2503"/>
                <a:gd name="T35" fmla="*/ 560 h 566"/>
                <a:gd name="T36" fmla="*/ 1259 w 2503"/>
                <a:gd name="T37" fmla="*/ 566 h 566"/>
                <a:gd name="T38" fmla="*/ 1014 w 2503"/>
                <a:gd name="T39" fmla="*/ 560 h 566"/>
                <a:gd name="T40" fmla="*/ 790 w 2503"/>
                <a:gd name="T41" fmla="*/ 546 h 566"/>
                <a:gd name="T42" fmla="*/ 591 w 2503"/>
                <a:gd name="T43" fmla="*/ 525 h 566"/>
                <a:gd name="T44" fmla="*/ 418 w 2503"/>
                <a:gd name="T45" fmla="*/ 496 h 566"/>
                <a:gd name="T46" fmla="*/ 273 w 2503"/>
                <a:gd name="T47" fmla="*/ 461 h 566"/>
                <a:gd name="T48" fmla="*/ 156 w 2503"/>
                <a:gd name="T49" fmla="*/ 422 h 566"/>
                <a:gd name="T50" fmla="*/ 71 w 2503"/>
                <a:gd name="T51" fmla="*/ 377 h 566"/>
                <a:gd name="T52" fmla="*/ 18 w 2503"/>
                <a:gd name="T53" fmla="*/ 331 h 566"/>
                <a:gd name="T54" fmla="*/ 0 w 2503"/>
                <a:gd name="T55" fmla="*/ 283 h 566"/>
                <a:gd name="T56" fmla="*/ 17 w 2503"/>
                <a:gd name="T57" fmla="*/ 234 h 566"/>
                <a:gd name="T58" fmla="*/ 72 w 2503"/>
                <a:gd name="T59" fmla="*/ 186 h 566"/>
                <a:gd name="T60" fmla="*/ 160 w 2503"/>
                <a:gd name="T61" fmla="*/ 143 h 566"/>
                <a:gd name="T62" fmla="*/ 276 w 2503"/>
                <a:gd name="T63" fmla="*/ 105 h 566"/>
                <a:gd name="T64" fmla="*/ 418 w 2503"/>
                <a:gd name="T65" fmla="*/ 71 h 566"/>
                <a:gd name="T66" fmla="*/ 579 w 2503"/>
                <a:gd name="T67" fmla="*/ 43 h 566"/>
                <a:gd name="T68" fmla="*/ 757 w 2503"/>
                <a:gd name="T69" fmla="*/ 22 h 566"/>
                <a:gd name="T70" fmla="*/ 946 w 2503"/>
                <a:gd name="T71" fmla="*/ 8 h 566"/>
                <a:gd name="T72" fmla="*/ 1143 w 2503"/>
                <a:gd name="T73" fmla="*/ 0 h 5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503" h="566">
                  <a:moveTo>
                    <a:pt x="1242" y="0"/>
                  </a:moveTo>
                  <a:lnTo>
                    <a:pt x="1342" y="0"/>
                  </a:lnTo>
                  <a:lnTo>
                    <a:pt x="1441" y="4"/>
                  </a:lnTo>
                  <a:lnTo>
                    <a:pt x="1538" y="8"/>
                  </a:lnTo>
                  <a:lnTo>
                    <a:pt x="1635" y="14"/>
                  </a:lnTo>
                  <a:lnTo>
                    <a:pt x="1728" y="22"/>
                  </a:lnTo>
                  <a:lnTo>
                    <a:pt x="1820" y="33"/>
                  </a:lnTo>
                  <a:lnTo>
                    <a:pt x="1908" y="43"/>
                  </a:lnTo>
                  <a:lnTo>
                    <a:pt x="1992" y="56"/>
                  </a:lnTo>
                  <a:lnTo>
                    <a:pt x="2072" y="71"/>
                  </a:lnTo>
                  <a:lnTo>
                    <a:pt x="2146" y="88"/>
                  </a:lnTo>
                  <a:lnTo>
                    <a:pt x="2214" y="105"/>
                  </a:lnTo>
                  <a:lnTo>
                    <a:pt x="2277" y="123"/>
                  </a:lnTo>
                  <a:lnTo>
                    <a:pt x="2334" y="143"/>
                  </a:lnTo>
                  <a:lnTo>
                    <a:pt x="2383" y="164"/>
                  </a:lnTo>
                  <a:lnTo>
                    <a:pt x="2424" y="186"/>
                  </a:lnTo>
                  <a:lnTo>
                    <a:pt x="2457" y="210"/>
                  </a:lnTo>
                  <a:lnTo>
                    <a:pt x="2482" y="234"/>
                  </a:lnTo>
                  <a:lnTo>
                    <a:pt x="2496" y="259"/>
                  </a:lnTo>
                  <a:lnTo>
                    <a:pt x="2503" y="283"/>
                  </a:lnTo>
                  <a:lnTo>
                    <a:pt x="2499" y="308"/>
                  </a:lnTo>
                  <a:lnTo>
                    <a:pt x="2487" y="331"/>
                  </a:lnTo>
                  <a:lnTo>
                    <a:pt x="2466" y="355"/>
                  </a:lnTo>
                  <a:lnTo>
                    <a:pt x="2437" y="377"/>
                  </a:lnTo>
                  <a:lnTo>
                    <a:pt x="2399" y="399"/>
                  </a:lnTo>
                  <a:lnTo>
                    <a:pt x="2355" y="422"/>
                  </a:lnTo>
                  <a:lnTo>
                    <a:pt x="2301" y="441"/>
                  </a:lnTo>
                  <a:lnTo>
                    <a:pt x="2241" y="461"/>
                  </a:lnTo>
                  <a:lnTo>
                    <a:pt x="2172" y="479"/>
                  </a:lnTo>
                  <a:lnTo>
                    <a:pt x="2096" y="496"/>
                  </a:lnTo>
                  <a:lnTo>
                    <a:pt x="2014" y="511"/>
                  </a:lnTo>
                  <a:lnTo>
                    <a:pt x="1925" y="525"/>
                  </a:lnTo>
                  <a:lnTo>
                    <a:pt x="1829" y="537"/>
                  </a:lnTo>
                  <a:lnTo>
                    <a:pt x="1727" y="546"/>
                  </a:lnTo>
                  <a:lnTo>
                    <a:pt x="1620" y="555"/>
                  </a:lnTo>
                  <a:lnTo>
                    <a:pt x="1504" y="560"/>
                  </a:lnTo>
                  <a:lnTo>
                    <a:pt x="1385" y="564"/>
                  </a:lnTo>
                  <a:lnTo>
                    <a:pt x="1259" y="566"/>
                  </a:lnTo>
                  <a:lnTo>
                    <a:pt x="1133" y="564"/>
                  </a:lnTo>
                  <a:lnTo>
                    <a:pt x="1014" y="560"/>
                  </a:lnTo>
                  <a:lnTo>
                    <a:pt x="899" y="555"/>
                  </a:lnTo>
                  <a:lnTo>
                    <a:pt x="790" y="546"/>
                  </a:lnTo>
                  <a:lnTo>
                    <a:pt x="688" y="537"/>
                  </a:lnTo>
                  <a:lnTo>
                    <a:pt x="591" y="525"/>
                  </a:lnTo>
                  <a:lnTo>
                    <a:pt x="502" y="511"/>
                  </a:lnTo>
                  <a:lnTo>
                    <a:pt x="418" y="496"/>
                  </a:lnTo>
                  <a:lnTo>
                    <a:pt x="342" y="479"/>
                  </a:lnTo>
                  <a:lnTo>
                    <a:pt x="273" y="461"/>
                  </a:lnTo>
                  <a:lnTo>
                    <a:pt x="211" y="441"/>
                  </a:lnTo>
                  <a:lnTo>
                    <a:pt x="156" y="422"/>
                  </a:lnTo>
                  <a:lnTo>
                    <a:pt x="109" y="399"/>
                  </a:lnTo>
                  <a:lnTo>
                    <a:pt x="71" y="377"/>
                  </a:lnTo>
                  <a:lnTo>
                    <a:pt x="41" y="355"/>
                  </a:lnTo>
                  <a:lnTo>
                    <a:pt x="18" y="331"/>
                  </a:lnTo>
                  <a:lnTo>
                    <a:pt x="4" y="308"/>
                  </a:lnTo>
                  <a:lnTo>
                    <a:pt x="0" y="283"/>
                  </a:lnTo>
                  <a:lnTo>
                    <a:pt x="4" y="259"/>
                  </a:lnTo>
                  <a:lnTo>
                    <a:pt x="17" y="234"/>
                  </a:lnTo>
                  <a:lnTo>
                    <a:pt x="41" y="210"/>
                  </a:lnTo>
                  <a:lnTo>
                    <a:pt x="72" y="186"/>
                  </a:lnTo>
                  <a:lnTo>
                    <a:pt x="111" y="164"/>
                  </a:lnTo>
                  <a:lnTo>
                    <a:pt x="160" y="143"/>
                  </a:lnTo>
                  <a:lnTo>
                    <a:pt x="215" y="123"/>
                  </a:lnTo>
                  <a:lnTo>
                    <a:pt x="276" y="105"/>
                  </a:lnTo>
                  <a:lnTo>
                    <a:pt x="345" y="88"/>
                  </a:lnTo>
                  <a:lnTo>
                    <a:pt x="418" y="71"/>
                  </a:lnTo>
                  <a:lnTo>
                    <a:pt x="497" y="56"/>
                  </a:lnTo>
                  <a:lnTo>
                    <a:pt x="579" y="43"/>
                  </a:lnTo>
                  <a:lnTo>
                    <a:pt x="667" y="33"/>
                  </a:lnTo>
                  <a:lnTo>
                    <a:pt x="757" y="22"/>
                  </a:lnTo>
                  <a:lnTo>
                    <a:pt x="850" y="14"/>
                  </a:lnTo>
                  <a:lnTo>
                    <a:pt x="946" y="8"/>
                  </a:lnTo>
                  <a:lnTo>
                    <a:pt x="1044" y="4"/>
                  </a:lnTo>
                  <a:lnTo>
                    <a:pt x="1143" y="0"/>
                  </a:lnTo>
                  <a:lnTo>
                    <a:pt x="1242" y="0"/>
                  </a:lnTo>
                  <a:close/>
                </a:path>
              </a:pathLst>
            </a:custGeom>
            <a:solidFill>
              <a:srgbClr val="CB1122"/>
            </a:solidFill>
            <a:ln w="0">
              <a:solidFill>
                <a:srgbClr val="CB112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37"/>
            <p:cNvSpPr>
              <a:spLocks/>
            </p:cNvSpPr>
            <p:nvPr/>
          </p:nvSpPr>
          <p:spPr bwMode="auto">
            <a:xfrm>
              <a:off x="4533901" y="4982256"/>
              <a:ext cx="3128963" cy="573088"/>
            </a:xfrm>
            <a:custGeom>
              <a:avLst/>
              <a:gdLst>
                <a:gd name="T0" fmla="*/ 1064 w 1971"/>
                <a:gd name="T1" fmla="*/ 0 h 361"/>
                <a:gd name="T2" fmla="*/ 1243 w 1971"/>
                <a:gd name="T3" fmla="*/ 7 h 361"/>
                <a:gd name="T4" fmla="*/ 1412 w 1971"/>
                <a:gd name="T5" fmla="*/ 18 h 361"/>
                <a:gd name="T6" fmla="*/ 1568 w 1971"/>
                <a:gd name="T7" fmla="*/ 37 h 361"/>
                <a:gd name="T8" fmla="*/ 1705 w 1971"/>
                <a:gd name="T9" fmla="*/ 59 h 361"/>
                <a:gd name="T10" fmla="*/ 1817 w 1971"/>
                <a:gd name="T11" fmla="*/ 87 h 361"/>
                <a:gd name="T12" fmla="*/ 1903 w 1971"/>
                <a:gd name="T13" fmla="*/ 117 h 361"/>
                <a:gd name="T14" fmla="*/ 1955 w 1971"/>
                <a:gd name="T15" fmla="*/ 151 h 361"/>
                <a:gd name="T16" fmla="*/ 1971 w 1971"/>
                <a:gd name="T17" fmla="*/ 186 h 361"/>
                <a:gd name="T18" fmla="*/ 1950 w 1971"/>
                <a:gd name="T19" fmla="*/ 220 h 361"/>
                <a:gd name="T20" fmla="*/ 1895 w 1971"/>
                <a:gd name="T21" fmla="*/ 253 h 361"/>
                <a:gd name="T22" fmla="*/ 1809 w 1971"/>
                <a:gd name="T23" fmla="*/ 283 h 361"/>
                <a:gd name="T24" fmla="*/ 1694 w 1971"/>
                <a:gd name="T25" fmla="*/ 309 h 361"/>
                <a:gd name="T26" fmla="*/ 1554 w 1971"/>
                <a:gd name="T27" fmla="*/ 330 h 361"/>
                <a:gd name="T28" fmla="*/ 1389 w 1971"/>
                <a:gd name="T29" fmla="*/ 347 h 361"/>
                <a:gd name="T30" fmla="*/ 1203 w 1971"/>
                <a:gd name="T31" fmla="*/ 358 h 361"/>
                <a:gd name="T32" fmla="*/ 997 w 1971"/>
                <a:gd name="T33" fmla="*/ 361 h 361"/>
                <a:gd name="T34" fmla="*/ 791 w 1971"/>
                <a:gd name="T35" fmla="*/ 358 h 361"/>
                <a:gd name="T36" fmla="*/ 604 w 1971"/>
                <a:gd name="T37" fmla="*/ 347 h 361"/>
                <a:gd name="T38" fmla="*/ 436 w 1971"/>
                <a:gd name="T39" fmla="*/ 330 h 361"/>
                <a:gd name="T40" fmla="*/ 292 w 1971"/>
                <a:gd name="T41" fmla="*/ 309 h 361"/>
                <a:gd name="T42" fmla="*/ 174 w 1971"/>
                <a:gd name="T43" fmla="*/ 283 h 361"/>
                <a:gd name="T44" fmla="*/ 84 w 1971"/>
                <a:gd name="T45" fmla="*/ 253 h 361"/>
                <a:gd name="T46" fmla="*/ 25 w 1971"/>
                <a:gd name="T47" fmla="*/ 220 h 361"/>
                <a:gd name="T48" fmla="*/ 0 w 1971"/>
                <a:gd name="T49" fmla="*/ 186 h 361"/>
                <a:gd name="T50" fmla="*/ 10 w 1971"/>
                <a:gd name="T51" fmla="*/ 151 h 361"/>
                <a:gd name="T52" fmla="*/ 59 w 1971"/>
                <a:gd name="T53" fmla="*/ 117 h 361"/>
                <a:gd name="T54" fmla="*/ 139 w 1971"/>
                <a:gd name="T55" fmla="*/ 87 h 361"/>
                <a:gd name="T56" fmla="*/ 249 w 1971"/>
                <a:gd name="T57" fmla="*/ 59 h 361"/>
                <a:gd name="T58" fmla="*/ 381 w 1971"/>
                <a:gd name="T59" fmla="*/ 37 h 361"/>
                <a:gd name="T60" fmla="*/ 535 w 1971"/>
                <a:gd name="T61" fmla="*/ 18 h 361"/>
                <a:gd name="T62" fmla="*/ 702 w 1971"/>
                <a:gd name="T63" fmla="*/ 7 h 361"/>
                <a:gd name="T64" fmla="*/ 880 w 1971"/>
                <a:gd name="T65" fmla="*/ 0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971" h="361">
                  <a:moveTo>
                    <a:pt x="972" y="0"/>
                  </a:moveTo>
                  <a:lnTo>
                    <a:pt x="1064" y="0"/>
                  </a:lnTo>
                  <a:lnTo>
                    <a:pt x="1154" y="3"/>
                  </a:lnTo>
                  <a:lnTo>
                    <a:pt x="1243" y="7"/>
                  </a:lnTo>
                  <a:lnTo>
                    <a:pt x="1330" y="12"/>
                  </a:lnTo>
                  <a:lnTo>
                    <a:pt x="1412" y="18"/>
                  </a:lnTo>
                  <a:lnTo>
                    <a:pt x="1492" y="28"/>
                  </a:lnTo>
                  <a:lnTo>
                    <a:pt x="1568" y="37"/>
                  </a:lnTo>
                  <a:lnTo>
                    <a:pt x="1639" y="47"/>
                  </a:lnTo>
                  <a:lnTo>
                    <a:pt x="1705" y="59"/>
                  </a:lnTo>
                  <a:lnTo>
                    <a:pt x="1764" y="72"/>
                  </a:lnTo>
                  <a:lnTo>
                    <a:pt x="1817" y="87"/>
                  </a:lnTo>
                  <a:lnTo>
                    <a:pt x="1863" y="101"/>
                  </a:lnTo>
                  <a:lnTo>
                    <a:pt x="1903" y="117"/>
                  </a:lnTo>
                  <a:lnTo>
                    <a:pt x="1933" y="134"/>
                  </a:lnTo>
                  <a:lnTo>
                    <a:pt x="1955" y="151"/>
                  </a:lnTo>
                  <a:lnTo>
                    <a:pt x="1967" y="169"/>
                  </a:lnTo>
                  <a:lnTo>
                    <a:pt x="1971" y="186"/>
                  </a:lnTo>
                  <a:lnTo>
                    <a:pt x="1964" y="203"/>
                  </a:lnTo>
                  <a:lnTo>
                    <a:pt x="1950" y="220"/>
                  </a:lnTo>
                  <a:lnTo>
                    <a:pt x="1926" y="237"/>
                  </a:lnTo>
                  <a:lnTo>
                    <a:pt x="1895" y="253"/>
                  </a:lnTo>
                  <a:lnTo>
                    <a:pt x="1857" y="268"/>
                  </a:lnTo>
                  <a:lnTo>
                    <a:pt x="1809" y="283"/>
                  </a:lnTo>
                  <a:lnTo>
                    <a:pt x="1756" y="296"/>
                  </a:lnTo>
                  <a:lnTo>
                    <a:pt x="1694" y="309"/>
                  </a:lnTo>
                  <a:lnTo>
                    <a:pt x="1627" y="321"/>
                  </a:lnTo>
                  <a:lnTo>
                    <a:pt x="1554" y="330"/>
                  </a:lnTo>
                  <a:lnTo>
                    <a:pt x="1474" y="339"/>
                  </a:lnTo>
                  <a:lnTo>
                    <a:pt x="1389" y="347"/>
                  </a:lnTo>
                  <a:lnTo>
                    <a:pt x="1298" y="354"/>
                  </a:lnTo>
                  <a:lnTo>
                    <a:pt x="1203" y="358"/>
                  </a:lnTo>
                  <a:lnTo>
                    <a:pt x="1102" y="360"/>
                  </a:lnTo>
                  <a:lnTo>
                    <a:pt x="997" y="361"/>
                  </a:lnTo>
                  <a:lnTo>
                    <a:pt x="892" y="360"/>
                  </a:lnTo>
                  <a:lnTo>
                    <a:pt x="791" y="358"/>
                  </a:lnTo>
                  <a:lnTo>
                    <a:pt x="696" y="354"/>
                  </a:lnTo>
                  <a:lnTo>
                    <a:pt x="604" y="347"/>
                  </a:lnTo>
                  <a:lnTo>
                    <a:pt x="518" y="339"/>
                  </a:lnTo>
                  <a:lnTo>
                    <a:pt x="436" y="330"/>
                  </a:lnTo>
                  <a:lnTo>
                    <a:pt x="362" y="321"/>
                  </a:lnTo>
                  <a:lnTo>
                    <a:pt x="292" y="309"/>
                  </a:lnTo>
                  <a:lnTo>
                    <a:pt x="231" y="296"/>
                  </a:lnTo>
                  <a:lnTo>
                    <a:pt x="174" y="283"/>
                  </a:lnTo>
                  <a:lnTo>
                    <a:pt x="126" y="268"/>
                  </a:lnTo>
                  <a:lnTo>
                    <a:pt x="84" y="253"/>
                  </a:lnTo>
                  <a:lnTo>
                    <a:pt x="51" y="237"/>
                  </a:lnTo>
                  <a:lnTo>
                    <a:pt x="25" y="220"/>
                  </a:lnTo>
                  <a:lnTo>
                    <a:pt x="8" y="203"/>
                  </a:lnTo>
                  <a:lnTo>
                    <a:pt x="0" y="186"/>
                  </a:lnTo>
                  <a:lnTo>
                    <a:pt x="0" y="169"/>
                  </a:lnTo>
                  <a:lnTo>
                    <a:pt x="10" y="151"/>
                  </a:lnTo>
                  <a:lnTo>
                    <a:pt x="30" y="134"/>
                  </a:lnTo>
                  <a:lnTo>
                    <a:pt x="59" y="117"/>
                  </a:lnTo>
                  <a:lnTo>
                    <a:pt x="94" y="101"/>
                  </a:lnTo>
                  <a:lnTo>
                    <a:pt x="139" y="87"/>
                  </a:lnTo>
                  <a:lnTo>
                    <a:pt x="190" y="72"/>
                  </a:lnTo>
                  <a:lnTo>
                    <a:pt x="249" y="59"/>
                  </a:lnTo>
                  <a:lnTo>
                    <a:pt x="312" y="47"/>
                  </a:lnTo>
                  <a:lnTo>
                    <a:pt x="381" y="37"/>
                  </a:lnTo>
                  <a:lnTo>
                    <a:pt x="456" y="28"/>
                  </a:lnTo>
                  <a:lnTo>
                    <a:pt x="535" y="18"/>
                  </a:lnTo>
                  <a:lnTo>
                    <a:pt x="617" y="12"/>
                  </a:lnTo>
                  <a:lnTo>
                    <a:pt x="702" y="7"/>
                  </a:lnTo>
                  <a:lnTo>
                    <a:pt x="790" y="3"/>
                  </a:lnTo>
                  <a:lnTo>
                    <a:pt x="880" y="0"/>
                  </a:lnTo>
                  <a:lnTo>
                    <a:pt x="972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38"/>
            <p:cNvSpPr>
              <a:spLocks/>
            </p:cNvSpPr>
            <p:nvPr/>
          </p:nvSpPr>
          <p:spPr bwMode="auto">
            <a:xfrm>
              <a:off x="4816476" y="5071156"/>
              <a:ext cx="2562225" cy="401638"/>
            </a:xfrm>
            <a:custGeom>
              <a:avLst/>
              <a:gdLst>
                <a:gd name="T0" fmla="*/ 798 w 1614"/>
                <a:gd name="T1" fmla="*/ 0 h 253"/>
                <a:gd name="T2" fmla="*/ 883 w 1614"/>
                <a:gd name="T3" fmla="*/ 2 h 253"/>
                <a:gd name="T4" fmla="*/ 966 w 1614"/>
                <a:gd name="T5" fmla="*/ 3 h 253"/>
                <a:gd name="T6" fmla="*/ 1046 w 1614"/>
                <a:gd name="T7" fmla="*/ 7 h 253"/>
                <a:gd name="T8" fmla="*/ 1123 w 1614"/>
                <a:gd name="T9" fmla="*/ 12 h 253"/>
                <a:gd name="T10" fmla="*/ 1198 w 1614"/>
                <a:gd name="T11" fmla="*/ 17 h 253"/>
                <a:gd name="T12" fmla="*/ 1267 w 1614"/>
                <a:gd name="T13" fmla="*/ 24 h 253"/>
                <a:gd name="T14" fmla="*/ 1333 w 1614"/>
                <a:gd name="T15" fmla="*/ 32 h 253"/>
                <a:gd name="T16" fmla="*/ 1393 w 1614"/>
                <a:gd name="T17" fmla="*/ 41 h 253"/>
                <a:gd name="T18" fmla="*/ 1447 w 1614"/>
                <a:gd name="T19" fmla="*/ 51 h 253"/>
                <a:gd name="T20" fmla="*/ 1495 w 1614"/>
                <a:gd name="T21" fmla="*/ 62 h 253"/>
                <a:gd name="T22" fmla="*/ 1535 w 1614"/>
                <a:gd name="T23" fmla="*/ 74 h 253"/>
                <a:gd name="T24" fmla="*/ 1569 w 1614"/>
                <a:gd name="T25" fmla="*/ 86 h 253"/>
                <a:gd name="T26" fmla="*/ 1592 w 1614"/>
                <a:gd name="T27" fmla="*/ 99 h 253"/>
                <a:gd name="T28" fmla="*/ 1608 w 1614"/>
                <a:gd name="T29" fmla="*/ 113 h 253"/>
                <a:gd name="T30" fmla="*/ 1614 w 1614"/>
                <a:gd name="T31" fmla="*/ 126 h 253"/>
                <a:gd name="T32" fmla="*/ 1612 w 1614"/>
                <a:gd name="T33" fmla="*/ 139 h 253"/>
                <a:gd name="T34" fmla="*/ 1600 w 1614"/>
                <a:gd name="T35" fmla="*/ 152 h 253"/>
                <a:gd name="T36" fmla="*/ 1579 w 1614"/>
                <a:gd name="T37" fmla="*/ 165 h 253"/>
                <a:gd name="T38" fmla="*/ 1552 w 1614"/>
                <a:gd name="T39" fmla="*/ 177 h 253"/>
                <a:gd name="T40" fmla="*/ 1515 w 1614"/>
                <a:gd name="T41" fmla="*/ 189 h 253"/>
                <a:gd name="T42" fmla="*/ 1472 w 1614"/>
                <a:gd name="T43" fmla="*/ 201 h 253"/>
                <a:gd name="T44" fmla="*/ 1422 w 1614"/>
                <a:gd name="T45" fmla="*/ 210 h 253"/>
                <a:gd name="T46" fmla="*/ 1366 w 1614"/>
                <a:gd name="T47" fmla="*/ 219 h 253"/>
                <a:gd name="T48" fmla="*/ 1303 w 1614"/>
                <a:gd name="T49" fmla="*/ 228 h 253"/>
                <a:gd name="T50" fmla="*/ 1233 w 1614"/>
                <a:gd name="T51" fmla="*/ 235 h 253"/>
                <a:gd name="T52" fmla="*/ 1158 w 1614"/>
                <a:gd name="T53" fmla="*/ 241 h 253"/>
                <a:gd name="T54" fmla="*/ 1080 w 1614"/>
                <a:gd name="T55" fmla="*/ 247 h 253"/>
                <a:gd name="T56" fmla="*/ 996 w 1614"/>
                <a:gd name="T57" fmla="*/ 250 h 253"/>
                <a:gd name="T58" fmla="*/ 908 w 1614"/>
                <a:gd name="T59" fmla="*/ 252 h 253"/>
                <a:gd name="T60" fmla="*/ 816 w 1614"/>
                <a:gd name="T61" fmla="*/ 253 h 253"/>
                <a:gd name="T62" fmla="*/ 725 w 1614"/>
                <a:gd name="T63" fmla="*/ 252 h 253"/>
                <a:gd name="T64" fmla="*/ 636 w 1614"/>
                <a:gd name="T65" fmla="*/ 250 h 253"/>
                <a:gd name="T66" fmla="*/ 552 w 1614"/>
                <a:gd name="T67" fmla="*/ 247 h 253"/>
                <a:gd name="T68" fmla="*/ 472 w 1614"/>
                <a:gd name="T69" fmla="*/ 241 h 253"/>
                <a:gd name="T70" fmla="*/ 397 w 1614"/>
                <a:gd name="T71" fmla="*/ 235 h 253"/>
                <a:gd name="T72" fmla="*/ 326 w 1614"/>
                <a:gd name="T73" fmla="*/ 228 h 253"/>
                <a:gd name="T74" fmla="*/ 262 w 1614"/>
                <a:gd name="T75" fmla="*/ 219 h 253"/>
                <a:gd name="T76" fmla="*/ 205 w 1614"/>
                <a:gd name="T77" fmla="*/ 210 h 253"/>
                <a:gd name="T78" fmla="*/ 153 w 1614"/>
                <a:gd name="T79" fmla="*/ 201 h 253"/>
                <a:gd name="T80" fmla="*/ 108 w 1614"/>
                <a:gd name="T81" fmla="*/ 189 h 253"/>
                <a:gd name="T82" fmla="*/ 71 w 1614"/>
                <a:gd name="T83" fmla="*/ 177 h 253"/>
                <a:gd name="T84" fmla="*/ 41 w 1614"/>
                <a:gd name="T85" fmla="*/ 165 h 253"/>
                <a:gd name="T86" fmla="*/ 19 w 1614"/>
                <a:gd name="T87" fmla="*/ 152 h 253"/>
                <a:gd name="T88" fmla="*/ 4 w 1614"/>
                <a:gd name="T89" fmla="*/ 139 h 253"/>
                <a:gd name="T90" fmla="*/ 0 w 1614"/>
                <a:gd name="T91" fmla="*/ 126 h 253"/>
                <a:gd name="T92" fmla="*/ 4 w 1614"/>
                <a:gd name="T93" fmla="*/ 113 h 253"/>
                <a:gd name="T94" fmla="*/ 17 w 1614"/>
                <a:gd name="T95" fmla="*/ 99 h 253"/>
                <a:gd name="T96" fmla="*/ 41 w 1614"/>
                <a:gd name="T97" fmla="*/ 86 h 253"/>
                <a:gd name="T98" fmla="*/ 72 w 1614"/>
                <a:gd name="T99" fmla="*/ 74 h 253"/>
                <a:gd name="T100" fmla="*/ 110 w 1614"/>
                <a:gd name="T101" fmla="*/ 62 h 253"/>
                <a:gd name="T102" fmla="*/ 156 w 1614"/>
                <a:gd name="T103" fmla="*/ 51 h 253"/>
                <a:gd name="T104" fmla="*/ 210 w 1614"/>
                <a:gd name="T105" fmla="*/ 41 h 253"/>
                <a:gd name="T106" fmla="*/ 267 w 1614"/>
                <a:gd name="T107" fmla="*/ 32 h 253"/>
                <a:gd name="T108" fmla="*/ 332 w 1614"/>
                <a:gd name="T109" fmla="*/ 24 h 253"/>
                <a:gd name="T110" fmla="*/ 401 w 1614"/>
                <a:gd name="T111" fmla="*/ 17 h 253"/>
                <a:gd name="T112" fmla="*/ 474 w 1614"/>
                <a:gd name="T113" fmla="*/ 12 h 253"/>
                <a:gd name="T114" fmla="*/ 550 w 1614"/>
                <a:gd name="T115" fmla="*/ 7 h 253"/>
                <a:gd name="T116" fmla="*/ 632 w 1614"/>
                <a:gd name="T117" fmla="*/ 3 h 253"/>
                <a:gd name="T118" fmla="*/ 714 w 1614"/>
                <a:gd name="T119" fmla="*/ 2 h 253"/>
                <a:gd name="T120" fmla="*/ 798 w 1614"/>
                <a:gd name="T121" fmla="*/ 0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614" h="253">
                  <a:moveTo>
                    <a:pt x="798" y="0"/>
                  </a:moveTo>
                  <a:lnTo>
                    <a:pt x="883" y="2"/>
                  </a:lnTo>
                  <a:lnTo>
                    <a:pt x="966" y="3"/>
                  </a:lnTo>
                  <a:lnTo>
                    <a:pt x="1046" y="7"/>
                  </a:lnTo>
                  <a:lnTo>
                    <a:pt x="1123" y="12"/>
                  </a:lnTo>
                  <a:lnTo>
                    <a:pt x="1198" y="17"/>
                  </a:lnTo>
                  <a:lnTo>
                    <a:pt x="1267" y="24"/>
                  </a:lnTo>
                  <a:lnTo>
                    <a:pt x="1333" y="32"/>
                  </a:lnTo>
                  <a:lnTo>
                    <a:pt x="1393" y="41"/>
                  </a:lnTo>
                  <a:lnTo>
                    <a:pt x="1447" y="51"/>
                  </a:lnTo>
                  <a:lnTo>
                    <a:pt x="1495" y="62"/>
                  </a:lnTo>
                  <a:lnTo>
                    <a:pt x="1535" y="74"/>
                  </a:lnTo>
                  <a:lnTo>
                    <a:pt x="1569" y="86"/>
                  </a:lnTo>
                  <a:lnTo>
                    <a:pt x="1592" y="99"/>
                  </a:lnTo>
                  <a:lnTo>
                    <a:pt x="1608" y="113"/>
                  </a:lnTo>
                  <a:lnTo>
                    <a:pt x="1614" y="126"/>
                  </a:lnTo>
                  <a:lnTo>
                    <a:pt x="1612" y="139"/>
                  </a:lnTo>
                  <a:lnTo>
                    <a:pt x="1600" y="152"/>
                  </a:lnTo>
                  <a:lnTo>
                    <a:pt x="1579" y="165"/>
                  </a:lnTo>
                  <a:lnTo>
                    <a:pt x="1552" y="177"/>
                  </a:lnTo>
                  <a:lnTo>
                    <a:pt x="1515" y="189"/>
                  </a:lnTo>
                  <a:lnTo>
                    <a:pt x="1472" y="201"/>
                  </a:lnTo>
                  <a:lnTo>
                    <a:pt x="1422" y="210"/>
                  </a:lnTo>
                  <a:lnTo>
                    <a:pt x="1366" y="219"/>
                  </a:lnTo>
                  <a:lnTo>
                    <a:pt x="1303" y="228"/>
                  </a:lnTo>
                  <a:lnTo>
                    <a:pt x="1233" y="235"/>
                  </a:lnTo>
                  <a:lnTo>
                    <a:pt x="1158" y="241"/>
                  </a:lnTo>
                  <a:lnTo>
                    <a:pt x="1080" y="247"/>
                  </a:lnTo>
                  <a:lnTo>
                    <a:pt x="996" y="250"/>
                  </a:lnTo>
                  <a:lnTo>
                    <a:pt x="908" y="252"/>
                  </a:lnTo>
                  <a:lnTo>
                    <a:pt x="816" y="253"/>
                  </a:lnTo>
                  <a:lnTo>
                    <a:pt x="725" y="252"/>
                  </a:lnTo>
                  <a:lnTo>
                    <a:pt x="636" y="250"/>
                  </a:lnTo>
                  <a:lnTo>
                    <a:pt x="552" y="247"/>
                  </a:lnTo>
                  <a:lnTo>
                    <a:pt x="472" y="241"/>
                  </a:lnTo>
                  <a:lnTo>
                    <a:pt x="397" y="235"/>
                  </a:lnTo>
                  <a:lnTo>
                    <a:pt x="326" y="228"/>
                  </a:lnTo>
                  <a:lnTo>
                    <a:pt x="262" y="219"/>
                  </a:lnTo>
                  <a:lnTo>
                    <a:pt x="205" y="210"/>
                  </a:lnTo>
                  <a:lnTo>
                    <a:pt x="153" y="201"/>
                  </a:lnTo>
                  <a:lnTo>
                    <a:pt x="108" y="189"/>
                  </a:lnTo>
                  <a:lnTo>
                    <a:pt x="71" y="177"/>
                  </a:lnTo>
                  <a:lnTo>
                    <a:pt x="41" y="165"/>
                  </a:lnTo>
                  <a:lnTo>
                    <a:pt x="19" y="152"/>
                  </a:lnTo>
                  <a:lnTo>
                    <a:pt x="4" y="139"/>
                  </a:lnTo>
                  <a:lnTo>
                    <a:pt x="0" y="126"/>
                  </a:lnTo>
                  <a:lnTo>
                    <a:pt x="4" y="113"/>
                  </a:lnTo>
                  <a:lnTo>
                    <a:pt x="17" y="99"/>
                  </a:lnTo>
                  <a:lnTo>
                    <a:pt x="41" y="86"/>
                  </a:lnTo>
                  <a:lnTo>
                    <a:pt x="72" y="74"/>
                  </a:lnTo>
                  <a:lnTo>
                    <a:pt x="110" y="62"/>
                  </a:lnTo>
                  <a:lnTo>
                    <a:pt x="156" y="51"/>
                  </a:lnTo>
                  <a:lnTo>
                    <a:pt x="210" y="41"/>
                  </a:lnTo>
                  <a:lnTo>
                    <a:pt x="267" y="32"/>
                  </a:lnTo>
                  <a:lnTo>
                    <a:pt x="332" y="24"/>
                  </a:lnTo>
                  <a:lnTo>
                    <a:pt x="401" y="17"/>
                  </a:lnTo>
                  <a:lnTo>
                    <a:pt x="474" y="12"/>
                  </a:lnTo>
                  <a:lnTo>
                    <a:pt x="550" y="7"/>
                  </a:lnTo>
                  <a:lnTo>
                    <a:pt x="632" y="3"/>
                  </a:lnTo>
                  <a:lnTo>
                    <a:pt x="714" y="2"/>
                  </a:lnTo>
                  <a:lnTo>
                    <a:pt x="798" y="0"/>
                  </a:lnTo>
                  <a:close/>
                </a:path>
              </a:pathLst>
            </a:custGeom>
            <a:solidFill>
              <a:srgbClr val="CB1122"/>
            </a:solidFill>
            <a:ln w="0">
              <a:solidFill>
                <a:srgbClr val="CB112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39"/>
            <p:cNvSpPr>
              <a:spLocks/>
            </p:cNvSpPr>
            <p:nvPr/>
          </p:nvSpPr>
          <p:spPr bwMode="auto">
            <a:xfrm>
              <a:off x="5132388" y="5183868"/>
              <a:ext cx="1928813" cy="174625"/>
            </a:xfrm>
            <a:custGeom>
              <a:avLst/>
              <a:gdLst>
                <a:gd name="T0" fmla="*/ 602 w 1215"/>
                <a:gd name="T1" fmla="*/ 0 h 110"/>
                <a:gd name="T2" fmla="*/ 674 w 1215"/>
                <a:gd name="T3" fmla="*/ 0 h 110"/>
                <a:gd name="T4" fmla="*/ 745 w 1215"/>
                <a:gd name="T5" fmla="*/ 1 h 110"/>
                <a:gd name="T6" fmla="*/ 813 w 1215"/>
                <a:gd name="T7" fmla="*/ 4 h 110"/>
                <a:gd name="T8" fmla="*/ 877 w 1215"/>
                <a:gd name="T9" fmla="*/ 5 h 110"/>
                <a:gd name="T10" fmla="*/ 939 w 1215"/>
                <a:gd name="T11" fmla="*/ 9 h 110"/>
                <a:gd name="T12" fmla="*/ 995 w 1215"/>
                <a:gd name="T13" fmla="*/ 13 h 110"/>
                <a:gd name="T14" fmla="*/ 1046 w 1215"/>
                <a:gd name="T15" fmla="*/ 17 h 110"/>
                <a:gd name="T16" fmla="*/ 1092 w 1215"/>
                <a:gd name="T17" fmla="*/ 22 h 110"/>
                <a:gd name="T18" fmla="*/ 1131 w 1215"/>
                <a:gd name="T19" fmla="*/ 28 h 110"/>
                <a:gd name="T20" fmla="*/ 1164 w 1215"/>
                <a:gd name="T21" fmla="*/ 33 h 110"/>
                <a:gd name="T22" fmla="*/ 1189 w 1215"/>
                <a:gd name="T23" fmla="*/ 39 h 110"/>
                <a:gd name="T24" fmla="*/ 1206 w 1215"/>
                <a:gd name="T25" fmla="*/ 46 h 110"/>
                <a:gd name="T26" fmla="*/ 1215 w 1215"/>
                <a:gd name="T27" fmla="*/ 52 h 110"/>
                <a:gd name="T28" fmla="*/ 1215 w 1215"/>
                <a:gd name="T29" fmla="*/ 59 h 110"/>
                <a:gd name="T30" fmla="*/ 1205 w 1215"/>
                <a:gd name="T31" fmla="*/ 66 h 110"/>
                <a:gd name="T32" fmla="*/ 1186 w 1215"/>
                <a:gd name="T33" fmla="*/ 72 h 110"/>
                <a:gd name="T34" fmla="*/ 1159 w 1215"/>
                <a:gd name="T35" fmla="*/ 79 h 110"/>
                <a:gd name="T36" fmla="*/ 1123 w 1215"/>
                <a:gd name="T37" fmla="*/ 85 h 110"/>
                <a:gd name="T38" fmla="*/ 1080 w 1215"/>
                <a:gd name="T39" fmla="*/ 90 h 110"/>
                <a:gd name="T40" fmla="*/ 1029 w 1215"/>
                <a:gd name="T41" fmla="*/ 96 h 110"/>
                <a:gd name="T42" fmla="*/ 973 w 1215"/>
                <a:gd name="T43" fmla="*/ 100 h 110"/>
                <a:gd name="T44" fmla="*/ 911 w 1215"/>
                <a:gd name="T45" fmla="*/ 104 h 110"/>
                <a:gd name="T46" fmla="*/ 843 w 1215"/>
                <a:gd name="T47" fmla="*/ 106 h 110"/>
                <a:gd name="T48" fmla="*/ 771 w 1215"/>
                <a:gd name="T49" fmla="*/ 107 h 110"/>
                <a:gd name="T50" fmla="*/ 695 w 1215"/>
                <a:gd name="T51" fmla="*/ 109 h 110"/>
                <a:gd name="T52" fmla="*/ 615 w 1215"/>
                <a:gd name="T53" fmla="*/ 110 h 110"/>
                <a:gd name="T54" fmla="*/ 535 w 1215"/>
                <a:gd name="T55" fmla="*/ 109 h 110"/>
                <a:gd name="T56" fmla="*/ 459 w 1215"/>
                <a:gd name="T57" fmla="*/ 107 h 110"/>
                <a:gd name="T58" fmla="*/ 386 w 1215"/>
                <a:gd name="T59" fmla="*/ 106 h 110"/>
                <a:gd name="T60" fmla="*/ 317 w 1215"/>
                <a:gd name="T61" fmla="*/ 104 h 110"/>
                <a:gd name="T62" fmla="*/ 255 w 1215"/>
                <a:gd name="T63" fmla="*/ 100 h 110"/>
                <a:gd name="T64" fmla="*/ 197 w 1215"/>
                <a:gd name="T65" fmla="*/ 96 h 110"/>
                <a:gd name="T66" fmla="*/ 146 w 1215"/>
                <a:gd name="T67" fmla="*/ 90 h 110"/>
                <a:gd name="T68" fmla="*/ 101 w 1215"/>
                <a:gd name="T69" fmla="*/ 85 h 110"/>
                <a:gd name="T70" fmla="*/ 65 w 1215"/>
                <a:gd name="T71" fmla="*/ 79 h 110"/>
                <a:gd name="T72" fmla="*/ 34 w 1215"/>
                <a:gd name="T73" fmla="*/ 72 h 110"/>
                <a:gd name="T74" fmla="*/ 15 w 1215"/>
                <a:gd name="T75" fmla="*/ 66 h 110"/>
                <a:gd name="T76" fmla="*/ 3 w 1215"/>
                <a:gd name="T77" fmla="*/ 59 h 110"/>
                <a:gd name="T78" fmla="*/ 0 w 1215"/>
                <a:gd name="T79" fmla="*/ 52 h 110"/>
                <a:gd name="T80" fmla="*/ 8 w 1215"/>
                <a:gd name="T81" fmla="*/ 46 h 110"/>
                <a:gd name="T82" fmla="*/ 24 w 1215"/>
                <a:gd name="T83" fmla="*/ 39 h 110"/>
                <a:gd name="T84" fmla="*/ 47 w 1215"/>
                <a:gd name="T85" fmla="*/ 33 h 110"/>
                <a:gd name="T86" fmla="*/ 79 w 1215"/>
                <a:gd name="T87" fmla="*/ 28 h 110"/>
                <a:gd name="T88" fmla="*/ 117 w 1215"/>
                <a:gd name="T89" fmla="*/ 22 h 110"/>
                <a:gd name="T90" fmla="*/ 161 w 1215"/>
                <a:gd name="T91" fmla="*/ 17 h 110"/>
                <a:gd name="T92" fmla="*/ 211 w 1215"/>
                <a:gd name="T93" fmla="*/ 13 h 110"/>
                <a:gd name="T94" fmla="*/ 266 w 1215"/>
                <a:gd name="T95" fmla="*/ 9 h 110"/>
                <a:gd name="T96" fmla="*/ 327 w 1215"/>
                <a:gd name="T97" fmla="*/ 5 h 110"/>
                <a:gd name="T98" fmla="*/ 391 w 1215"/>
                <a:gd name="T99" fmla="*/ 4 h 110"/>
                <a:gd name="T100" fmla="*/ 459 w 1215"/>
                <a:gd name="T101" fmla="*/ 1 h 110"/>
                <a:gd name="T102" fmla="*/ 528 w 1215"/>
                <a:gd name="T103" fmla="*/ 0 h 110"/>
                <a:gd name="T104" fmla="*/ 602 w 1215"/>
                <a:gd name="T105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215" h="110">
                  <a:moveTo>
                    <a:pt x="602" y="0"/>
                  </a:moveTo>
                  <a:lnTo>
                    <a:pt x="674" y="0"/>
                  </a:lnTo>
                  <a:lnTo>
                    <a:pt x="745" y="1"/>
                  </a:lnTo>
                  <a:lnTo>
                    <a:pt x="813" y="4"/>
                  </a:lnTo>
                  <a:lnTo>
                    <a:pt x="877" y="5"/>
                  </a:lnTo>
                  <a:lnTo>
                    <a:pt x="939" y="9"/>
                  </a:lnTo>
                  <a:lnTo>
                    <a:pt x="995" y="13"/>
                  </a:lnTo>
                  <a:lnTo>
                    <a:pt x="1046" y="17"/>
                  </a:lnTo>
                  <a:lnTo>
                    <a:pt x="1092" y="22"/>
                  </a:lnTo>
                  <a:lnTo>
                    <a:pt x="1131" y="28"/>
                  </a:lnTo>
                  <a:lnTo>
                    <a:pt x="1164" y="33"/>
                  </a:lnTo>
                  <a:lnTo>
                    <a:pt x="1189" y="39"/>
                  </a:lnTo>
                  <a:lnTo>
                    <a:pt x="1206" y="46"/>
                  </a:lnTo>
                  <a:lnTo>
                    <a:pt x="1215" y="52"/>
                  </a:lnTo>
                  <a:lnTo>
                    <a:pt x="1215" y="59"/>
                  </a:lnTo>
                  <a:lnTo>
                    <a:pt x="1205" y="66"/>
                  </a:lnTo>
                  <a:lnTo>
                    <a:pt x="1186" y="72"/>
                  </a:lnTo>
                  <a:lnTo>
                    <a:pt x="1159" y="79"/>
                  </a:lnTo>
                  <a:lnTo>
                    <a:pt x="1123" y="85"/>
                  </a:lnTo>
                  <a:lnTo>
                    <a:pt x="1080" y="90"/>
                  </a:lnTo>
                  <a:lnTo>
                    <a:pt x="1029" y="96"/>
                  </a:lnTo>
                  <a:lnTo>
                    <a:pt x="973" y="100"/>
                  </a:lnTo>
                  <a:lnTo>
                    <a:pt x="911" y="104"/>
                  </a:lnTo>
                  <a:lnTo>
                    <a:pt x="843" y="106"/>
                  </a:lnTo>
                  <a:lnTo>
                    <a:pt x="771" y="107"/>
                  </a:lnTo>
                  <a:lnTo>
                    <a:pt x="695" y="109"/>
                  </a:lnTo>
                  <a:lnTo>
                    <a:pt x="615" y="110"/>
                  </a:lnTo>
                  <a:lnTo>
                    <a:pt x="535" y="109"/>
                  </a:lnTo>
                  <a:lnTo>
                    <a:pt x="459" y="107"/>
                  </a:lnTo>
                  <a:lnTo>
                    <a:pt x="386" y="106"/>
                  </a:lnTo>
                  <a:lnTo>
                    <a:pt x="317" y="104"/>
                  </a:lnTo>
                  <a:lnTo>
                    <a:pt x="255" y="100"/>
                  </a:lnTo>
                  <a:lnTo>
                    <a:pt x="197" y="96"/>
                  </a:lnTo>
                  <a:lnTo>
                    <a:pt x="146" y="90"/>
                  </a:lnTo>
                  <a:lnTo>
                    <a:pt x="101" y="85"/>
                  </a:lnTo>
                  <a:lnTo>
                    <a:pt x="65" y="79"/>
                  </a:lnTo>
                  <a:lnTo>
                    <a:pt x="34" y="72"/>
                  </a:lnTo>
                  <a:lnTo>
                    <a:pt x="15" y="66"/>
                  </a:lnTo>
                  <a:lnTo>
                    <a:pt x="3" y="59"/>
                  </a:lnTo>
                  <a:lnTo>
                    <a:pt x="0" y="52"/>
                  </a:lnTo>
                  <a:lnTo>
                    <a:pt x="8" y="46"/>
                  </a:lnTo>
                  <a:lnTo>
                    <a:pt x="24" y="39"/>
                  </a:lnTo>
                  <a:lnTo>
                    <a:pt x="47" y="33"/>
                  </a:lnTo>
                  <a:lnTo>
                    <a:pt x="79" y="28"/>
                  </a:lnTo>
                  <a:lnTo>
                    <a:pt x="117" y="22"/>
                  </a:lnTo>
                  <a:lnTo>
                    <a:pt x="161" y="17"/>
                  </a:lnTo>
                  <a:lnTo>
                    <a:pt x="211" y="13"/>
                  </a:lnTo>
                  <a:lnTo>
                    <a:pt x="266" y="9"/>
                  </a:lnTo>
                  <a:lnTo>
                    <a:pt x="327" y="5"/>
                  </a:lnTo>
                  <a:lnTo>
                    <a:pt x="391" y="4"/>
                  </a:lnTo>
                  <a:lnTo>
                    <a:pt x="459" y="1"/>
                  </a:lnTo>
                  <a:lnTo>
                    <a:pt x="528" y="0"/>
                  </a:lnTo>
                  <a:lnTo>
                    <a:pt x="602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40"/>
            <p:cNvSpPr>
              <a:spLocks/>
            </p:cNvSpPr>
            <p:nvPr/>
          </p:nvSpPr>
          <p:spPr bwMode="auto">
            <a:xfrm>
              <a:off x="5662613" y="5229906"/>
              <a:ext cx="866775" cy="79375"/>
            </a:xfrm>
            <a:custGeom>
              <a:avLst/>
              <a:gdLst>
                <a:gd name="T0" fmla="*/ 270 w 546"/>
                <a:gd name="T1" fmla="*/ 0 h 50"/>
                <a:gd name="T2" fmla="*/ 318 w 546"/>
                <a:gd name="T3" fmla="*/ 0 h 50"/>
                <a:gd name="T4" fmla="*/ 363 w 546"/>
                <a:gd name="T5" fmla="*/ 1 h 50"/>
                <a:gd name="T6" fmla="*/ 405 w 546"/>
                <a:gd name="T7" fmla="*/ 4 h 50"/>
                <a:gd name="T8" fmla="*/ 443 w 546"/>
                <a:gd name="T9" fmla="*/ 5 h 50"/>
                <a:gd name="T10" fmla="*/ 477 w 546"/>
                <a:gd name="T11" fmla="*/ 9 h 50"/>
                <a:gd name="T12" fmla="*/ 505 w 546"/>
                <a:gd name="T13" fmla="*/ 12 h 50"/>
                <a:gd name="T14" fmla="*/ 526 w 546"/>
                <a:gd name="T15" fmla="*/ 16 h 50"/>
                <a:gd name="T16" fmla="*/ 540 w 546"/>
                <a:gd name="T17" fmla="*/ 20 h 50"/>
                <a:gd name="T18" fmla="*/ 546 w 546"/>
                <a:gd name="T19" fmla="*/ 25 h 50"/>
                <a:gd name="T20" fmla="*/ 543 w 546"/>
                <a:gd name="T21" fmla="*/ 29 h 50"/>
                <a:gd name="T22" fmla="*/ 531 w 546"/>
                <a:gd name="T23" fmla="*/ 33 h 50"/>
                <a:gd name="T24" fmla="*/ 513 w 546"/>
                <a:gd name="T25" fmla="*/ 37 h 50"/>
                <a:gd name="T26" fmla="*/ 487 w 546"/>
                <a:gd name="T27" fmla="*/ 40 h 50"/>
                <a:gd name="T28" fmla="*/ 454 w 546"/>
                <a:gd name="T29" fmla="*/ 43 h 50"/>
                <a:gd name="T30" fmla="*/ 416 w 546"/>
                <a:gd name="T31" fmla="*/ 46 h 50"/>
                <a:gd name="T32" fmla="*/ 373 w 546"/>
                <a:gd name="T33" fmla="*/ 48 h 50"/>
                <a:gd name="T34" fmla="*/ 325 w 546"/>
                <a:gd name="T35" fmla="*/ 48 h 50"/>
                <a:gd name="T36" fmla="*/ 276 w 546"/>
                <a:gd name="T37" fmla="*/ 50 h 50"/>
                <a:gd name="T38" fmla="*/ 226 w 546"/>
                <a:gd name="T39" fmla="*/ 48 h 50"/>
                <a:gd name="T40" fmla="*/ 179 w 546"/>
                <a:gd name="T41" fmla="*/ 48 h 50"/>
                <a:gd name="T42" fmla="*/ 135 w 546"/>
                <a:gd name="T43" fmla="*/ 46 h 50"/>
                <a:gd name="T44" fmla="*/ 97 w 546"/>
                <a:gd name="T45" fmla="*/ 43 h 50"/>
                <a:gd name="T46" fmla="*/ 63 w 546"/>
                <a:gd name="T47" fmla="*/ 40 h 50"/>
                <a:gd name="T48" fmla="*/ 37 w 546"/>
                <a:gd name="T49" fmla="*/ 37 h 50"/>
                <a:gd name="T50" fmla="*/ 16 w 546"/>
                <a:gd name="T51" fmla="*/ 33 h 50"/>
                <a:gd name="T52" fmla="*/ 4 w 546"/>
                <a:gd name="T53" fmla="*/ 29 h 50"/>
                <a:gd name="T54" fmla="*/ 0 w 546"/>
                <a:gd name="T55" fmla="*/ 25 h 50"/>
                <a:gd name="T56" fmla="*/ 6 w 546"/>
                <a:gd name="T57" fmla="*/ 20 h 50"/>
                <a:gd name="T58" fmla="*/ 17 w 546"/>
                <a:gd name="T59" fmla="*/ 16 h 50"/>
                <a:gd name="T60" fmla="*/ 38 w 546"/>
                <a:gd name="T61" fmla="*/ 12 h 50"/>
                <a:gd name="T62" fmla="*/ 65 w 546"/>
                <a:gd name="T63" fmla="*/ 9 h 50"/>
                <a:gd name="T64" fmla="*/ 97 w 546"/>
                <a:gd name="T65" fmla="*/ 5 h 50"/>
                <a:gd name="T66" fmla="*/ 135 w 546"/>
                <a:gd name="T67" fmla="*/ 4 h 50"/>
                <a:gd name="T68" fmla="*/ 176 w 546"/>
                <a:gd name="T69" fmla="*/ 1 h 50"/>
                <a:gd name="T70" fmla="*/ 222 w 546"/>
                <a:gd name="T71" fmla="*/ 0 h 50"/>
                <a:gd name="T72" fmla="*/ 270 w 546"/>
                <a:gd name="T73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546" h="50">
                  <a:moveTo>
                    <a:pt x="270" y="0"/>
                  </a:moveTo>
                  <a:lnTo>
                    <a:pt x="318" y="0"/>
                  </a:lnTo>
                  <a:lnTo>
                    <a:pt x="363" y="1"/>
                  </a:lnTo>
                  <a:lnTo>
                    <a:pt x="405" y="4"/>
                  </a:lnTo>
                  <a:lnTo>
                    <a:pt x="443" y="5"/>
                  </a:lnTo>
                  <a:lnTo>
                    <a:pt x="477" y="9"/>
                  </a:lnTo>
                  <a:lnTo>
                    <a:pt x="505" y="12"/>
                  </a:lnTo>
                  <a:lnTo>
                    <a:pt x="526" y="16"/>
                  </a:lnTo>
                  <a:lnTo>
                    <a:pt x="540" y="20"/>
                  </a:lnTo>
                  <a:lnTo>
                    <a:pt x="546" y="25"/>
                  </a:lnTo>
                  <a:lnTo>
                    <a:pt x="543" y="29"/>
                  </a:lnTo>
                  <a:lnTo>
                    <a:pt x="531" y="33"/>
                  </a:lnTo>
                  <a:lnTo>
                    <a:pt x="513" y="37"/>
                  </a:lnTo>
                  <a:lnTo>
                    <a:pt x="487" y="40"/>
                  </a:lnTo>
                  <a:lnTo>
                    <a:pt x="454" y="43"/>
                  </a:lnTo>
                  <a:lnTo>
                    <a:pt x="416" y="46"/>
                  </a:lnTo>
                  <a:lnTo>
                    <a:pt x="373" y="48"/>
                  </a:lnTo>
                  <a:lnTo>
                    <a:pt x="325" y="48"/>
                  </a:lnTo>
                  <a:lnTo>
                    <a:pt x="276" y="50"/>
                  </a:lnTo>
                  <a:lnTo>
                    <a:pt x="226" y="48"/>
                  </a:lnTo>
                  <a:lnTo>
                    <a:pt x="179" y="48"/>
                  </a:lnTo>
                  <a:lnTo>
                    <a:pt x="135" y="46"/>
                  </a:lnTo>
                  <a:lnTo>
                    <a:pt x="97" y="43"/>
                  </a:lnTo>
                  <a:lnTo>
                    <a:pt x="63" y="40"/>
                  </a:lnTo>
                  <a:lnTo>
                    <a:pt x="37" y="37"/>
                  </a:lnTo>
                  <a:lnTo>
                    <a:pt x="16" y="33"/>
                  </a:lnTo>
                  <a:lnTo>
                    <a:pt x="4" y="29"/>
                  </a:lnTo>
                  <a:lnTo>
                    <a:pt x="0" y="25"/>
                  </a:lnTo>
                  <a:lnTo>
                    <a:pt x="6" y="20"/>
                  </a:lnTo>
                  <a:lnTo>
                    <a:pt x="17" y="16"/>
                  </a:lnTo>
                  <a:lnTo>
                    <a:pt x="38" y="12"/>
                  </a:lnTo>
                  <a:lnTo>
                    <a:pt x="65" y="9"/>
                  </a:lnTo>
                  <a:lnTo>
                    <a:pt x="97" y="5"/>
                  </a:lnTo>
                  <a:lnTo>
                    <a:pt x="135" y="4"/>
                  </a:lnTo>
                  <a:lnTo>
                    <a:pt x="176" y="1"/>
                  </a:lnTo>
                  <a:lnTo>
                    <a:pt x="222" y="0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rgbClr val="CB1122"/>
            </a:solidFill>
            <a:ln w="0">
              <a:solidFill>
                <a:srgbClr val="CB112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41"/>
            <p:cNvSpPr>
              <a:spLocks noChangeArrowheads="1"/>
            </p:cNvSpPr>
            <p:nvPr/>
          </p:nvSpPr>
          <p:spPr bwMode="auto">
            <a:xfrm>
              <a:off x="6027738" y="2559731"/>
              <a:ext cx="153988" cy="238918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42"/>
            <p:cNvSpPr>
              <a:spLocks/>
            </p:cNvSpPr>
            <p:nvPr/>
          </p:nvSpPr>
          <p:spPr bwMode="auto">
            <a:xfrm>
              <a:off x="6178551" y="2286681"/>
              <a:ext cx="306388" cy="744538"/>
            </a:xfrm>
            <a:custGeom>
              <a:avLst/>
              <a:gdLst>
                <a:gd name="T0" fmla="*/ 192 w 193"/>
                <a:gd name="T1" fmla="*/ 0 h 469"/>
                <a:gd name="T2" fmla="*/ 193 w 193"/>
                <a:gd name="T3" fmla="*/ 325 h 469"/>
                <a:gd name="T4" fmla="*/ 0 w 193"/>
                <a:gd name="T5" fmla="*/ 469 h 469"/>
                <a:gd name="T6" fmla="*/ 2 w 193"/>
                <a:gd name="T7" fmla="*/ 173 h 469"/>
                <a:gd name="T8" fmla="*/ 192 w 193"/>
                <a:gd name="T9" fmla="*/ 0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469">
                  <a:moveTo>
                    <a:pt x="192" y="0"/>
                  </a:moveTo>
                  <a:lnTo>
                    <a:pt x="193" y="325"/>
                  </a:lnTo>
                  <a:lnTo>
                    <a:pt x="0" y="469"/>
                  </a:lnTo>
                  <a:lnTo>
                    <a:pt x="2" y="173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rgbClr val="8DD719"/>
            </a:solidFill>
            <a:ln w="0">
              <a:solidFill>
                <a:srgbClr val="8DD71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43"/>
            <p:cNvSpPr>
              <a:spLocks/>
            </p:cNvSpPr>
            <p:nvPr/>
          </p:nvSpPr>
          <p:spPr bwMode="auto">
            <a:xfrm>
              <a:off x="5711826" y="2286681"/>
              <a:ext cx="315913" cy="744538"/>
            </a:xfrm>
            <a:custGeom>
              <a:avLst/>
              <a:gdLst>
                <a:gd name="T0" fmla="*/ 0 w 199"/>
                <a:gd name="T1" fmla="*/ 0 h 469"/>
                <a:gd name="T2" fmla="*/ 199 w 199"/>
                <a:gd name="T3" fmla="*/ 172 h 469"/>
                <a:gd name="T4" fmla="*/ 199 w 199"/>
                <a:gd name="T5" fmla="*/ 469 h 469"/>
                <a:gd name="T6" fmla="*/ 5 w 199"/>
                <a:gd name="T7" fmla="*/ 324 h 469"/>
                <a:gd name="T8" fmla="*/ 0 w 199"/>
                <a:gd name="T9" fmla="*/ 0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9" h="469">
                  <a:moveTo>
                    <a:pt x="0" y="0"/>
                  </a:moveTo>
                  <a:lnTo>
                    <a:pt x="199" y="172"/>
                  </a:lnTo>
                  <a:lnTo>
                    <a:pt x="199" y="469"/>
                  </a:lnTo>
                  <a:lnTo>
                    <a:pt x="5" y="3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6C110"/>
            </a:solidFill>
            <a:ln w="0">
              <a:solidFill>
                <a:srgbClr val="76C11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44"/>
            <p:cNvSpPr>
              <a:spLocks/>
            </p:cNvSpPr>
            <p:nvPr/>
          </p:nvSpPr>
          <p:spPr bwMode="auto">
            <a:xfrm>
              <a:off x="6178551" y="2632756"/>
              <a:ext cx="306388" cy="257175"/>
            </a:xfrm>
            <a:custGeom>
              <a:avLst/>
              <a:gdLst>
                <a:gd name="T0" fmla="*/ 192 w 193"/>
                <a:gd name="T1" fmla="*/ 0 h 162"/>
                <a:gd name="T2" fmla="*/ 193 w 193"/>
                <a:gd name="T3" fmla="*/ 17 h 162"/>
                <a:gd name="T4" fmla="*/ 0 w 193"/>
                <a:gd name="T5" fmla="*/ 162 h 162"/>
                <a:gd name="T6" fmla="*/ 0 w 193"/>
                <a:gd name="T7" fmla="*/ 146 h 162"/>
                <a:gd name="T8" fmla="*/ 192 w 193"/>
                <a:gd name="T9" fmla="*/ 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62">
                  <a:moveTo>
                    <a:pt x="192" y="0"/>
                  </a:moveTo>
                  <a:lnTo>
                    <a:pt x="193" y="17"/>
                  </a:lnTo>
                  <a:lnTo>
                    <a:pt x="0" y="162"/>
                  </a:lnTo>
                  <a:lnTo>
                    <a:pt x="0" y="146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rgbClr val="2A8E00"/>
            </a:solidFill>
            <a:ln w="0">
              <a:solidFill>
                <a:srgbClr val="2A8E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45"/>
            <p:cNvSpPr>
              <a:spLocks/>
            </p:cNvSpPr>
            <p:nvPr/>
          </p:nvSpPr>
          <p:spPr bwMode="auto">
            <a:xfrm>
              <a:off x="6181726" y="2472418"/>
              <a:ext cx="301625" cy="255588"/>
            </a:xfrm>
            <a:custGeom>
              <a:avLst/>
              <a:gdLst>
                <a:gd name="T0" fmla="*/ 190 w 190"/>
                <a:gd name="T1" fmla="*/ 0 h 161"/>
                <a:gd name="T2" fmla="*/ 190 w 190"/>
                <a:gd name="T3" fmla="*/ 17 h 161"/>
                <a:gd name="T4" fmla="*/ 0 w 190"/>
                <a:gd name="T5" fmla="*/ 161 h 161"/>
                <a:gd name="T6" fmla="*/ 0 w 190"/>
                <a:gd name="T7" fmla="*/ 146 h 161"/>
                <a:gd name="T8" fmla="*/ 190 w 190"/>
                <a:gd name="T9" fmla="*/ 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0" h="161">
                  <a:moveTo>
                    <a:pt x="190" y="0"/>
                  </a:moveTo>
                  <a:lnTo>
                    <a:pt x="190" y="17"/>
                  </a:lnTo>
                  <a:lnTo>
                    <a:pt x="0" y="161"/>
                  </a:lnTo>
                  <a:lnTo>
                    <a:pt x="0" y="146"/>
                  </a:lnTo>
                  <a:lnTo>
                    <a:pt x="190" y="0"/>
                  </a:lnTo>
                  <a:close/>
                </a:path>
              </a:pathLst>
            </a:custGeom>
            <a:solidFill>
              <a:srgbClr val="2A8E00"/>
            </a:solidFill>
            <a:ln w="0">
              <a:solidFill>
                <a:srgbClr val="2A8E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46"/>
            <p:cNvSpPr>
              <a:spLocks/>
            </p:cNvSpPr>
            <p:nvPr/>
          </p:nvSpPr>
          <p:spPr bwMode="auto">
            <a:xfrm>
              <a:off x="5713413" y="2440668"/>
              <a:ext cx="314325" cy="280988"/>
            </a:xfrm>
            <a:custGeom>
              <a:avLst/>
              <a:gdLst>
                <a:gd name="T0" fmla="*/ 0 w 198"/>
                <a:gd name="T1" fmla="*/ 0 h 177"/>
                <a:gd name="T2" fmla="*/ 198 w 198"/>
                <a:gd name="T3" fmla="*/ 160 h 177"/>
                <a:gd name="T4" fmla="*/ 198 w 198"/>
                <a:gd name="T5" fmla="*/ 177 h 177"/>
                <a:gd name="T6" fmla="*/ 0 w 198"/>
                <a:gd name="T7" fmla="*/ 16 h 177"/>
                <a:gd name="T8" fmla="*/ 0 w 198"/>
                <a:gd name="T9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8" h="177">
                  <a:moveTo>
                    <a:pt x="0" y="0"/>
                  </a:moveTo>
                  <a:lnTo>
                    <a:pt x="198" y="160"/>
                  </a:lnTo>
                  <a:lnTo>
                    <a:pt x="198" y="177"/>
                  </a:lnTo>
                  <a:lnTo>
                    <a:pt x="0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A8E00"/>
            </a:solidFill>
            <a:ln w="0">
              <a:solidFill>
                <a:srgbClr val="2A8E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47"/>
            <p:cNvSpPr>
              <a:spLocks/>
            </p:cNvSpPr>
            <p:nvPr/>
          </p:nvSpPr>
          <p:spPr bwMode="auto">
            <a:xfrm>
              <a:off x="5718176" y="2626406"/>
              <a:ext cx="309563" cy="277813"/>
            </a:xfrm>
            <a:custGeom>
              <a:avLst/>
              <a:gdLst>
                <a:gd name="T0" fmla="*/ 0 w 195"/>
                <a:gd name="T1" fmla="*/ 0 h 175"/>
                <a:gd name="T2" fmla="*/ 195 w 195"/>
                <a:gd name="T3" fmla="*/ 158 h 175"/>
                <a:gd name="T4" fmla="*/ 195 w 195"/>
                <a:gd name="T5" fmla="*/ 175 h 175"/>
                <a:gd name="T6" fmla="*/ 0 w 195"/>
                <a:gd name="T7" fmla="*/ 15 h 175"/>
                <a:gd name="T8" fmla="*/ 0 w 195"/>
                <a:gd name="T9" fmla="*/ 0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5" h="175">
                  <a:moveTo>
                    <a:pt x="0" y="0"/>
                  </a:moveTo>
                  <a:lnTo>
                    <a:pt x="195" y="158"/>
                  </a:lnTo>
                  <a:lnTo>
                    <a:pt x="195" y="175"/>
                  </a:lnTo>
                  <a:lnTo>
                    <a:pt x="0" y="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A8E00"/>
            </a:solidFill>
            <a:ln w="0">
              <a:solidFill>
                <a:srgbClr val="2A8E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48"/>
            <p:cNvSpPr>
              <a:spLocks/>
            </p:cNvSpPr>
            <p:nvPr/>
          </p:nvSpPr>
          <p:spPr bwMode="auto">
            <a:xfrm>
              <a:off x="6096001" y="4706031"/>
              <a:ext cx="252413" cy="563563"/>
            </a:xfrm>
            <a:custGeom>
              <a:avLst/>
              <a:gdLst>
                <a:gd name="T0" fmla="*/ 159 w 159"/>
                <a:gd name="T1" fmla="*/ 0 h 355"/>
                <a:gd name="T2" fmla="*/ 1 w 159"/>
                <a:gd name="T3" fmla="*/ 355 h 355"/>
                <a:gd name="T4" fmla="*/ 0 w 159"/>
                <a:gd name="T5" fmla="*/ 39 h 355"/>
                <a:gd name="T6" fmla="*/ 159 w 159"/>
                <a:gd name="T7" fmla="*/ 0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9" h="355">
                  <a:moveTo>
                    <a:pt x="159" y="0"/>
                  </a:moveTo>
                  <a:lnTo>
                    <a:pt x="1" y="355"/>
                  </a:lnTo>
                  <a:lnTo>
                    <a:pt x="0" y="39"/>
                  </a:lnTo>
                  <a:lnTo>
                    <a:pt x="159" y="0"/>
                  </a:lnTo>
                  <a:close/>
                </a:path>
              </a:pathLst>
            </a:custGeom>
            <a:solidFill>
              <a:srgbClr val="8DD719"/>
            </a:solidFill>
            <a:ln w="0">
              <a:solidFill>
                <a:srgbClr val="8DD71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49"/>
            <p:cNvSpPr>
              <a:spLocks/>
            </p:cNvSpPr>
            <p:nvPr/>
          </p:nvSpPr>
          <p:spPr bwMode="auto">
            <a:xfrm>
              <a:off x="5834063" y="4710793"/>
              <a:ext cx="263525" cy="558800"/>
            </a:xfrm>
            <a:custGeom>
              <a:avLst/>
              <a:gdLst>
                <a:gd name="T0" fmla="*/ 0 w 166"/>
                <a:gd name="T1" fmla="*/ 0 h 352"/>
                <a:gd name="T2" fmla="*/ 165 w 166"/>
                <a:gd name="T3" fmla="*/ 36 h 352"/>
                <a:gd name="T4" fmla="*/ 166 w 166"/>
                <a:gd name="T5" fmla="*/ 352 h 352"/>
                <a:gd name="T6" fmla="*/ 0 w 166"/>
                <a:gd name="T7" fmla="*/ 0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6" h="352">
                  <a:moveTo>
                    <a:pt x="0" y="0"/>
                  </a:moveTo>
                  <a:lnTo>
                    <a:pt x="165" y="36"/>
                  </a:lnTo>
                  <a:lnTo>
                    <a:pt x="166" y="3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6C110"/>
            </a:solidFill>
            <a:ln w="0">
              <a:solidFill>
                <a:srgbClr val="76C11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50"/>
            <p:cNvSpPr>
              <a:spLocks/>
            </p:cNvSpPr>
            <p:nvPr/>
          </p:nvSpPr>
          <p:spPr bwMode="auto">
            <a:xfrm>
              <a:off x="6423026" y="3609068"/>
              <a:ext cx="1517650" cy="1516063"/>
            </a:xfrm>
            <a:custGeom>
              <a:avLst/>
              <a:gdLst>
                <a:gd name="T0" fmla="*/ 899 w 956"/>
                <a:gd name="T1" fmla="*/ 0 h 955"/>
                <a:gd name="T2" fmla="*/ 956 w 956"/>
                <a:gd name="T3" fmla="*/ 57 h 955"/>
                <a:gd name="T4" fmla="*/ 59 w 956"/>
                <a:gd name="T5" fmla="*/ 955 h 955"/>
                <a:gd name="T6" fmla="*/ 0 w 956"/>
                <a:gd name="T7" fmla="*/ 898 h 955"/>
                <a:gd name="T8" fmla="*/ 899 w 956"/>
                <a:gd name="T9" fmla="*/ 0 h 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6" h="955">
                  <a:moveTo>
                    <a:pt x="899" y="0"/>
                  </a:moveTo>
                  <a:lnTo>
                    <a:pt x="956" y="57"/>
                  </a:lnTo>
                  <a:lnTo>
                    <a:pt x="59" y="955"/>
                  </a:lnTo>
                  <a:lnTo>
                    <a:pt x="0" y="898"/>
                  </a:lnTo>
                  <a:lnTo>
                    <a:pt x="899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51"/>
            <p:cNvSpPr>
              <a:spLocks/>
            </p:cNvSpPr>
            <p:nvPr/>
          </p:nvSpPr>
          <p:spPr bwMode="auto">
            <a:xfrm>
              <a:off x="7659688" y="3699556"/>
              <a:ext cx="623888" cy="327025"/>
            </a:xfrm>
            <a:custGeom>
              <a:avLst/>
              <a:gdLst>
                <a:gd name="T0" fmla="*/ 177 w 393"/>
                <a:gd name="T1" fmla="*/ 0 h 206"/>
                <a:gd name="T2" fmla="*/ 393 w 393"/>
                <a:gd name="T3" fmla="*/ 12 h 206"/>
                <a:gd name="T4" fmla="*/ 201 w 393"/>
                <a:gd name="T5" fmla="*/ 206 h 206"/>
                <a:gd name="T6" fmla="*/ 0 w 393"/>
                <a:gd name="T7" fmla="*/ 177 h 206"/>
                <a:gd name="T8" fmla="*/ 177 w 393"/>
                <a:gd name="T9" fmla="*/ 0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3" h="206">
                  <a:moveTo>
                    <a:pt x="177" y="0"/>
                  </a:moveTo>
                  <a:lnTo>
                    <a:pt x="393" y="12"/>
                  </a:lnTo>
                  <a:lnTo>
                    <a:pt x="201" y="206"/>
                  </a:lnTo>
                  <a:lnTo>
                    <a:pt x="0" y="177"/>
                  </a:lnTo>
                  <a:lnTo>
                    <a:pt x="177" y="0"/>
                  </a:lnTo>
                  <a:close/>
                </a:path>
              </a:pathLst>
            </a:custGeom>
            <a:solidFill>
              <a:srgbClr val="8DD719"/>
            </a:solidFill>
            <a:ln w="0">
              <a:solidFill>
                <a:srgbClr val="8DD71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52"/>
            <p:cNvSpPr>
              <a:spLocks/>
            </p:cNvSpPr>
            <p:nvPr/>
          </p:nvSpPr>
          <p:spPr bwMode="auto">
            <a:xfrm>
              <a:off x="7523163" y="3258231"/>
              <a:ext cx="327025" cy="631825"/>
            </a:xfrm>
            <a:custGeom>
              <a:avLst/>
              <a:gdLst>
                <a:gd name="T0" fmla="*/ 190 w 206"/>
                <a:gd name="T1" fmla="*/ 0 h 398"/>
                <a:gd name="T2" fmla="*/ 206 w 206"/>
                <a:gd name="T3" fmla="*/ 221 h 398"/>
                <a:gd name="T4" fmla="*/ 29 w 206"/>
                <a:gd name="T5" fmla="*/ 398 h 398"/>
                <a:gd name="T6" fmla="*/ 0 w 206"/>
                <a:gd name="T7" fmla="*/ 196 h 398"/>
                <a:gd name="T8" fmla="*/ 190 w 206"/>
                <a:gd name="T9" fmla="*/ 0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6" h="398">
                  <a:moveTo>
                    <a:pt x="190" y="0"/>
                  </a:moveTo>
                  <a:lnTo>
                    <a:pt x="206" y="221"/>
                  </a:lnTo>
                  <a:lnTo>
                    <a:pt x="29" y="398"/>
                  </a:lnTo>
                  <a:lnTo>
                    <a:pt x="0" y="196"/>
                  </a:lnTo>
                  <a:lnTo>
                    <a:pt x="190" y="0"/>
                  </a:lnTo>
                  <a:close/>
                </a:path>
              </a:pathLst>
            </a:custGeom>
            <a:solidFill>
              <a:srgbClr val="76C110"/>
            </a:solidFill>
            <a:ln w="0">
              <a:solidFill>
                <a:srgbClr val="76C11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53"/>
            <p:cNvSpPr>
              <a:spLocks/>
            </p:cNvSpPr>
            <p:nvPr/>
          </p:nvSpPr>
          <p:spPr bwMode="auto">
            <a:xfrm>
              <a:off x="7745413" y="3880531"/>
              <a:ext cx="334963" cy="58738"/>
            </a:xfrm>
            <a:custGeom>
              <a:avLst/>
              <a:gdLst>
                <a:gd name="T0" fmla="*/ 9 w 211"/>
                <a:gd name="T1" fmla="*/ 0 h 37"/>
                <a:gd name="T2" fmla="*/ 211 w 211"/>
                <a:gd name="T3" fmla="*/ 28 h 37"/>
                <a:gd name="T4" fmla="*/ 201 w 211"/>
                <a:gd name="T5" fmla="*/ 37 h 37"/>
                <a:gd name="T6" fmla="*/ 0 w 211"/>
                <a:gd name="T7" fmla="*/ 11 h 37"/>
                <a:gd name="T8" fmla="*/ 9 w 211"/>
                <a:gd name="T9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1" h="37">
                  <a:moveTo>
                    <a:pt x="9" y="0"/>
                  </a:moveTo>
                  <a:lnTo>
                    <a:pt x="211" y="28"/>
                  </a:lnTo>
                  <a:lnTo>
                    <a:pt x="201" y="37"/>
                  </a:lnTo>
                  <a:lnTo>
                    <a:pt x="0" y="11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2A8E00"/>
            </a:solidFill>
            <a:ln w="0">
              <a:solidFill>
                <a:srgbClr val="2A8E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54"/>
            <p:cNvSpPr>
              <a:spLocks/>
            </p:cNvSpPr>
            <p:nvPr/>
          </p:nvSpPr>
          <p:spPr bwMode="auto">
            <a:xfrm>
              <a:off x="7840663" y="3786868"/>
              <a:ext cx="333375" cy="58738"/>
            </a:xfrm>
            <a:custGeom>
              <a:avLst/>
              <a:gdLst>
                <a:gd name="T0" fmla="*/ 10 w 210"/>
                <a:gd name="T1" fmla="*/ 0 h 37"/>
                <a:gd name="T2" fmla="*/ 210 w 210"/>
                <a:gd name="T3" fmla="*/ 27 h 37"/>
                <a:gd name="T4" fmla="*/ 201 w 210"/>
                <a:gd name="T5" fmla="*/ 37 h 37"/>
                <a:gd name="T6" fmla="*/ 0 w 210"/>
                <a:gd name="T7" fmla="*/ 10 h 37"/>
                <a:gd name="T8" fmla="*/ 10 w 210"/>
                <a:gd name="T9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0" h="37">
                  <a:moveTo>
                    <a:pt x="10" y="0"/>
                  </a:moveTo>
                  <a:lnTo>
                    <a:pt x="210" y="27"/>
                  </a:lnTo>
                  <a:lnTo>
                    <a:pt x="201" y="37"/>
                  </a:lnTo>
                  <a:lnTo>
                    <a:pt x="0" y="1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2A8E00"/>
            </a:solidFill>
            <a:ln w="0">
              <a:solidFill>
                <a:srgbClr val="2A8E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55"/>
            <p:cNvSpPr>
              <a:spLocks/>
            </p:cNvSpPr>
            <p:nvPr/>
          </p:nvSpPr>
          <p:spPr bwMode="auto">
            <a:xfrm>
              <a:off x="7718426" y="3350306"/>
              <a:ext cx="52388" cy="355600"/>
            </a:xfrm>
            <a:custGeom>
              <a:avLst/>
              <a:gdLst>
                <a:gd name="T0" fmla="*/ 11 w 33"/>
                <a:gd name="T1" fmla="*/ 0 h 224"/>
                <a:gd name="T2" fmla="*/ 33 w 33"/>
                <a:gd name="T3" fmla="*/ 214 h 224"/>
                <a:gd name="T4" fmla="*/ 22 w 33"/>
                <a:gd name="T5" fmla="*/ 224 h 224"/>
                <a:gd name="T6" fmla="*/ 0 w 33"/>
                <a:gd name="T7" fmla="*/ 11 h 224"/>
                <a:gd name="T8" fmla="*/ 11 w 33"/>
                <a:gd name="T9" fmla="*/ 0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224">
                  <a:moveTo>
                    <a:pt x="11" y="0"/>
                  </a:moveTo>
                  <a:lnTo>
                    <a:pt x="33" y="214"/>
                  </a:lnTo>
                  <a:lnTo>
                    <a:pt x="22" y="224"/>
                  </a:lnTo>
                  <a:lnTo>
                    <a:pt x="0" y="11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2A8E00"/>
            </a:solidFill>
            <a:ln w="0">
              <a:solidFill>
                <a:srgbClr val="2A8E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56"/>
            <p:cNvSpPr>
              <a:spLocks/>
            </p:cNvSpPr>
            <p:nvPr/>
          </p:nvSpPr>
          <p:spPr bwMode="auto">
            <a:xfrm>
              <a:off x="7612063" y="3463018"/>
              <a:ext cx="47625" cy="350838"/>
            </a:xfrm>
            <a:custGeom>
              <a:avLst/>
              <a:gdLst>
                <a:gd name="T0" fmla="*/ 8 w 30"/>
                <a:gd name="T1" fmla="*/ 0 h 221"/>
                <a:gd name="T2" fmla="*/ 30 w 30"/>
                <a:gd name="T3" fmla="*/ 211 h 221"/>
                <a:gd name="T4" fmla="*/ 21 w 30"/>
                <a:gd name="T5" fmla="*/ 221 h 221"/>
                <a:gd name="T6" fmla="*/ 0 w 30"/>
                <a:gd name="T7" fmla="*/ 9 h 221"/>
                <a:gd name="T8" fmla="*/ 8 w 30"/>
                <a:gd name="T9" fmla="*/ 0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21">
                  <a:moveTo>
                    <a:pt x="8" y="0"/>
                  </a:moveTo>
                  <a:lnTo>
                    <a:pt x="30" y="211"/>
                  </a:lnTo>
                  <a:lnTo>
                    <a:pt x="21" y="221"/>
                  </a:lnTo>
                  <a:lnTo>
                    <a:pt x="0" y="9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2A8E00"/>
            </a:solidFill>
            <a:ln w="0">
              <a:solidFill>
                <a:srgbClr val="2A8E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57"/>
            <p:cNvSpPr>
              <a:spLocks/>
            </p:cNvSpPr>
            <p:nvPr/>
          </p:nvSpPr>
          <p:spPr bwMode="auto">
            <a:xfrm>
              <a:off x="6275388" y="4967968"/>
              <a:ext cx="484188" cy="301625"/>
            </a:xfrm>
            <a:custGeom>
              <a:avLst/>
              <a:gdLst>
                <a:gd name="T0" fmla="*/ 187 w 305"/>
                <a:gd name="T1" fmla="*/ 0 h 190"/>
                <a:gd name="T2" fmla="*/ 305 w 305"/>
                <a:gd name="T3" fmla="*/ 71 h 190"/>
                <a:gd name="T4" fmla="*/ 0 w 305"/>
                <a:gd name="T5" fmla="*/ 190 h 190"/>
                <a:gd name="T6" fmla="*/ 187 w 305"/>
                <a:gd name="T7" fmla="*/ 0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5" h="190">
                  <a:moveTo>
                    <a:pt x="187" y="0"/>
                  </a:moveTo>
                  <a:lnTo>
                    <a:pt x="305" y="71"/>
                  </a:lnTo>
                  <a:lnTo>
                    <a:pt x="0" y="190"/>
                  </a:lnTo>
                  <a:lnTo>
                    <a:pt x="187" y="0"/>
                  </a:lnTo>
                  <a:close/>
                </a:path>
              </a:pathLst>
            </a:custGeom>
            <a:solidFill>
              <a:srgbClr val="8DD719"/>
            </a:solidFill>
            <a:ln w="0">
              <a:solidFill>
                <a:srgbClr val="8DD71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58"/>
            <p:cNvSpPr>
              <a:spLocks/>
            </p:cNvSpPr>
            <p:nvPr/>
          </p:nvSpPr>
          <p:spPr bwMode="auto">
            <a:xfrm>
              <a:off x="6275388" y="4777468"/>
              <a:ext cx="296863" cy="492125"/>
            </a:xfrm>
            <a:custGeom>
              <a:avLst/>
              <a:gdLst>
                <a:gd name="T0" fmla="*/ 111 w 187"/>
                <a:gd name="T1" fmla="*/ 0 h 310"/>
                <a:gd name="T2" fmla="*/ 187 w 187"/>
                <a:gd name="T3" fmla="*/ 120 h 310"/>
                <a:gd name="T4" fmla="*/ 0 w 187"/>
                <a:gd name="T5" fmla="*/ 310 h 310"/>
                <a:gd name="T6" fmla="*/ 111 w 187"/>
                <a:gd name="T7" fmla="*/ 0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7" h="310">
                  <a:moveTo>
                    <a:pt x="111" y="0"/>
                  </a:moveTo>
                  <a:lnTo>
                    <a:pt x="187" y="120"/>
                  </a:lnTo>
                  <a:lnTo>
                    <a:pt x="0" y="310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rgbClr val="76C110"/>
            </a:solidFill>
            <a:ln w="0">
              <a:solidFill>
                <a:srgbClr val="76C11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59"/>
            <p:cNvSpPr>
              <a:spLocks/>
            </p:cNvSpPr>
            <p:nvPr/>
          </p:nvSpPr>
          <p:spPr bwMode="auto">
            <a:xfrm>
              <a:off x="4240213" y="3601131"/>
              <a:ext cx="1516063" cy="1516063"/>
            </a:xfrm>
            <a:custGeom>
              <a:avLst/>
              <a:gdLst>
                <a:gd name="T0" fmla="*/ 58 w 955"/>
                <a:gd name="T1" fmla="*/ 0 h 955"/>
                <a:gd name="T2" fmla="*/ 955 w 955"/>
                <a:gd name="T3" fmla="*/ 898 h 955"/>
                <a:gd name="T4" fmla="*/ 898 w 955"/>
                <a:gd name="T5" fmla="*/ 955 h 955"/>
                <a:gd name="T6" fmla="*/ 0 w 955"/>
                <a:gd name="T7" fmla="*/ 57 h 955"/>
                <a:gd name="T8" fmla="*/ 58 w 955"/>
                <a:gd name="T9" fmla="*/ 0 h 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5" h="955">
                  <a:moveTo>
                    <a:pt x="58" y="0"/>
                  </a:moveTo>
                  <a:lnTo>
                    <a:pt x="955" y="898"/>
                  </a:lnTo>
                  <a:lnTo>
                    <a:pt x="898" y="955"/>
                  </a:lnTo>
                  <a:lnTo>
                    <a:pt x="0" y="57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60"/>
            <p:cNvSpPr>
              <a:spLocks/>
            </p:cNvSpPr>
            <p:nvPr/>
          </p:nvSpPr>
          <p:spPr bwMode="auto">
            <a:xfrm>
              <a:off x="3897313" y="3691618"/>
              <a:ext cx="623888" cy="327025"/>
            </a:xfrm>
            <a:custGeom>
              <a:avLst/>
              <a:gdLst>
                <a:gd name="T0" fmla="*/ 215 w 393"/>
                <a:gd name="T1" fmla="*/ 0 h 206"/>
                <a:gd name="T2" fmla="*/ 393 w 393"/>
                <a:gd name="T3" fmla="*/ 177 h 206"/>
                <a:gd name="T4" fmla="*/ 193 w 393"/>
                <a:gd name="T5" fmla="*/ 206 h 206"/>
                <a:gd name="T6" fmla="*/ 0 w 393"/>
                <a:gd name="T7" fmla="*/ 12 h 206"/>
                <a:gd name="T8" fmla="*/ 215 w 393"/>
                <a:gd name="T9" fmla="*/ 0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3" h="206">
                  <a:moveTo>
                    <a:pt x="215" y="0"/>
                  </a:moveTo>
                  <a:lnTo>
                    <a:pt x="393" y="177"/>
                  </a:lnTo>
                  <a:lnTo>
                    <a:pt x="193" y="206"/>
                  </a:lnTo>
                  <a:lnTo>
                    <a:pt x="0" y="12"/>
                  </a:lnTo>
                  <a:lnTo>
                    <a:pt x="215" y="0"/>
                  </a:lnTo>
                  <a:close/>
                </a:path>
              </a:pathLst>
            </a:custGeom>
            <a:solidFill>
              <a:srgbClr val="76C110"/>
            </a:solidFill>
            <a:ln w="0">
              <a:solidFill>
                <a:srgbClr val="76C11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61"/>
            <p:cNvSpPr>
              <a:spLocks/>
            </p:cNvSpPr>
            <p:nvPr/>
          </p:nvSpPr>
          <p:spPr bwMode="auto">
            <a:xfrm>
              <a:off x="4332288" y="3248706"/>
              <a:ext cx="323850" cy="631825"/>
            </a:xfrm>
            <a:custGeom>
              <a:avLst/>
              <a:gdLst>
                <a:gd name="T0" fmla="*/ 16 w 204"/>
                <a:gd name="T1" fmla="*/ 0 h 398"/>
                <a:gd name="T2" fmla="*/ 204 w 204"/>
                <a:gd name="T3" fmla="*/ 197 h 398"/>
                <a:gd name="T4" fmla="*/ 177 w 204"/>
                <a:gd name="T5" fmla="*/ 398 h 398"/>
                <a:gd name="T6" fmla="*/ 0 w 204"/>
                <a:gd name="T7" fmla="*/ 222 h 398"/>
                <a:gd name="T8" fmla="*/ 16 w 204"/>
                <a:gd name="T9" fmla="*/ 0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" h="398">
                  <a:moveTo>
                    <a:pt x="16" y="0"/>
                  </a:moveTo>
                  <a:lnTo>
                    <a:pt x="204" y="197"/>
                  </a:lnTo>
                  <a:lnTo>
                    <a:pt x="177" y="398"/>
                  </a:lnTo>
                  <a:lnTo>
                    <a:pt x="0" y="222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8DD719"/>
            </a:solidFill>
            <a:ln w="0">
              <a:solidFill>
                <a:srgbClr val="8DD71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62"/>
            <p:cNvSpPr>
              <a:spLocks/>
            </p:cNvSpPr>
            <p:nvPr/>
          </p:nvSpPr>
          <p:spPr bwMode="auto">
            <a:xfrm>
              <a:off x="4100513" y="3872593"/>
              <a:ext cx="334963" cy="60325"/>
            </a:xfrm>
            <a:custGeom>
              <a:avLst/>
              <a:gdLst>
                <a:gd name="T0" fmla="*/ 202 w 211"/>
                <a:gd name="T1" fmla="*/ 0 h 38"/>
                <a:gd name="T2" fmla="*/ 211 w 211"/>
                <a:gd name="T3" fmla="*/ 11 h 38"/>
                <a:gd name="T4" fmla="*/ 11 w 211"/>
                <a:gd name="T5" fmla="*/ 38 h 38"/>
                <a:gd name="T6" fmla="*/ 0 w 211"/>
                <a:gd name="T7" fmla="*/ 28 h 38"/>
                <a:gd name="T8" fmla="*/ 202 w 211"/>
                <a:gd name="T9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1" h="38">
                  <a:moveTo>
                    <a:pt x="202" y="0"/>
                  </a:moveTo>
                  <a:lnTo>
                    <a:pt x="211" y="11"/>
                  </a:lnTo>
                  <a:lnTo>
                    <a:pt x="11" y="38"/>
                  </a:lnTo>
                  <a:lnTo>
                    <a:pt x="0" y="28"/>
                  </a:lnTo>
                  <a:lnTo>
                    <a:pt x="202" y="0"/>
                  </a:lnTo>
                  <a:close/>
                </a:path>
              </a:pathLst>
            </a:custGeom>
            <a:solidFill>
              <a:srgbClr val="2A8E00"/>
            </a:solidFill>
            <a:ln w="0">
              <a:solidFill>
                <a:srgbClr val="2A8E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63"/>
            <p:cNvSpPr>
              <a:spLocks/>
            </p:cNvSpPr>
            <p:nvPr/>
          </p:nvSpPr>
          <p:spPr bwMode="auto">
            <a:xfrm>
              <a:off x="4006851" y="3778931"/>
              <a:ext cx="333375" cy="58738"/>
            </a:xfrm>
            <a:custGeom>
              <a:avLst/>
              <a:gdLst>
                <a:gd name="T0" fmla="*/ 201 w 210"/>
                <a:gd name="T1" fmla="*/ 0 h 37"/>
                <a:gd name="T2" fmla="*/ 210 w 210"/>
                <a:gd name="T3" fmla="*/ 9 h 37"/>
                <a:gd name="T4" fmla="*/ 10 w 210"/>
                <a:gd name="T5" fmla="*/ 37 h 37"/>
                <a:gd name="T6" fmla="*/ 0 w 210"/>
                <a:gd name="T7" fmla="*/ 26 h 37"/>
                <a:gd name="T8" fmla="*/ 201 w 210"/>
                <a:gd name="T9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0" h="37">
                  <a:moveTo>
                    <a:pt x="201" y="0"/>
                  </a:moveTo>
                  <a:lnTo>
                    <a:pt x="210" y="9"/>
                  </a:lnTo>
                  <a:lnTo>
                    <a:pt x="10" y="37"/>
                  </a:lnTo>
                  <a:lnTo>
                    <a:pt x="0" y="26"/>
                  </a:lnTo>
                  <a:lnTo>
                    <a:pt x="201" y="0"/>
                  </a:lnTo>
                  <a:close/>
                </a:path>
              </a:pathLst>
            </a:custGeom>
            <a:solidFill>
              <a:srgbClr val="2A8E00"/>
            </a:solidFill>
            <a:ln w="0">
              <a:solidFill>
                <a:srgbClr val="2A8E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64"/>
            <p:cNvSpPr>
              <a:spLocks/>
            </p:cNvSpPr>
            <p:nvPr/>
          </p:nvSpPr>
          <p:spPr bwMode="auto">
            <a:xfrm>
              <a:off x="4411663" y="3342368"/>
              <a:ext cx="49213" cy="355600"/>
            </a:xfrm>
            <a:custGeom>
              <a:avLst/>
              <a:gdLst>
                <a:gd name="T0" fmla="*/ 22 w 31"/>
                <a:gd name="T1" fmla="*/ 0 h 224"/>
                <a:gd name="T2" fmla="*/ 31 w 31"/>
                <a:gd name="T3" fmla="*/ 11 h 224"/>
                <a:gd name="T4" fmla="*/ 10 w 31"/>
                <a:gd name="T5" fmla="*/ 224 h 224"/>
                <a:gd name="T6" fmla="*/ 0 w 31"/>
                <a:gd name="T7" fmla="*/ 214 h 224"/>
                <a:gd name="T8" fmla="*/ 22 w 31"/>
                <a:gd name="T9" fmla="*/ 0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24">
                  <a:moveTo>
                    <a:pt x="22" y="0"/>
                  </a:moveTo>
                  <a:lnTo>
                    <a:pt x="31" y="11"/>
                  </a:lnTo>
                  <a:lnTo>
                    <a:pt x="10" y="224"/>
                  </a:lnTo>
                  <a:lnTo>
                    <a:pt x="0" y="214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2A8E00"/>
            </a:solidFill>
            <a:ln w="0">
              <a:solidFill>
                <a:srgbClr val="2A8E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65"/>
            <p:cNvSpPr>
              <a:spLocks/>
            </p:cNvSpPr>
            <p:nvPr/>
          </p:nvSpPr>
          <p:spPr bwMode="auto">
            <a:xfrm>
              <a:off x="4521201" y="3455081"/>
              <a:ext cx="47625" cy="350838"/>
            </a:xfrm>
            <a:custGeom>
              <a:avLst/>
              <a:gdLst>
                <a:gd name="T0" fmla="*/ 21 w 30"/>
                <a:gd name="T1" fmla="*/ 0 h 221"/>
                <a:gd name="T2" fmla="*/ 30 w 30"/>
                <a:gd name="T3" fmla="*/ 9 h 221"/>
                <a:gd name="T4" fmla="*/ 9 w 30"/>
                <a:gd name="T5" fmla="*/ 221 h 221"/>
                <a:gd name="T6" fmla="*/ 0 w 30"/>
                <a:gd name="T7" fmla="*/ 211 h 221"/>
                <a:gd name="T8" fmla="*/ 21 w 30"/>
                <a:gd name="T9" fmla="*/ 0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21">
                  <a:moveTo>
                    <a:pt x="21" y="0"/>
                  </a:moveTo>
                  <a:lnTo>
                    <a:pt x="30" y="9"/>
                  </a:lnTo>
                  <a:lnTo>
                    <a:pt x="9" y="221"/>
                  </a:lnTo>
                  <a:lnTo>
                    <a:pt x="0" y="211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2A8E00"/>
            </a:solidFill>
            <a:ln w="0">
              <a:solidFill>
                <a:srgbClr val="2A8E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66"/>
            <p:cNvSpPr>
              <a:spLocks/>
            </p:cNvSpPr>
            <p:nvPr/>
          </p:nvSpPr>
          <p:spPr bwMode="auto">
            <a:xfrm>
              <a:off x="5421313" y="4960031"/>
              <a:ext cx="485775" cy="301625"/>
            </a:xfrm>
            <a:custGeom>
              <a:avLst/>
              <a:gdLst>
                <a:gd name="T0" fmla="*/ 118 w 306"/>
                <a:gd name="T1" fmla="*/ 0 h 190"/>
                <a:gd name="T2" fmla="*/ 306 w 306"/>
                <a:gd name="T3" fmla="*/ 190 h 190"/>
                <a:gd name="T4" fmla="*/ 0 w 306"/>
                <a:gd name="T5" fmla="*/ 70 h 190"/>
                <a:gd name="T6" fmla="*/ 118 w 306"/>
                <a:gd name="T7" fmla="*/ 0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6" h="190">
                  <a:moveTo>
                    <a:pt x="118" y="0"/>
                  </a:moveTo>
                  <a:lnTo>
                    <a:pt x="306" y="190"/>
                  </a:lnTo>
                  <a:lnTo>
                    <a:pt x="0" y="70"/>
                  </a:lnTo>
                  <a:lnTo>
                    <a:pt x="118" y="0"/>
                  </a:lnTo>
                  <a:close/>
                </a:path>
              </a:pathLst>
            </a:custGeom>
            <a:solidFill>
              <a:srgbClr val="76C110"/>
            </a:solidFill>
            <a:ln w="0">
              <a:solidFill>
                <a:srgbClr val="76C11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67"/>
            <p:cNvSpPr>
              <a:spLocks/>
            </p:cNvSpPr>
            <p:nvPr/>
          </p:nvSpPr>
          <p:spPr bwMode="auto">
            <a:xfrm>
              <a:off x="5608638" y="4767943"/>
              <a:ext cx="298450" cy="493713"/>
            </a:xfrm>
            <a:custGeom>
              <a:avLst/>
              <a:gdLst>
                <a:gd name="T0" fmla="*/ 76 w 188"/>
                <a:gd name="T1" fmla="*/ 0 h 311"/>
                <a:gd name="T2" fmla="*/ 188 w 188"/>
                <a:gd name="T3" fmla="*/ 311 h 311"/>
                <a:gd name="T4" fmla="*/ 0 w 188"/>
                <a:gd name="T5" fmla="*/ 121 h 311"/>
                <a:gd name="T6" fmla="*/ 76 w 188"/>
                <a:gd name="T7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8" h="311">
                  <a:moveTo>
                    <a:pt x="76" y="0"/>
                  </a:moveTo>
                  <a:lnTo>
                    <a:pt x="188" y="311"/>
                  </a:lnTo>
                  <a:lnTo>
                    <a:pt x="0" y="121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8DD719"/>
            </a:solidFill>
            <a:ln w="0">
              <a:solidFill>
                <a:srgbClr val="8DD71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2" name="Octagon 71"/>
          <p:cNvSpPr/>
          <p:nvPr/>
        </p:nvSpPr>
        <p:spPr>
          <a:xfrm>
            <a:off x="4121737" y="2879681"/>
            <a:ext cx="508784" cy="508784"/>
          </a:xfrm>
          <a:prstGeom prst="octagon">
            <a:avLst/>
          </a:prstGeom>
          <a:solidFill>
            <a:srgbClr val="0B98D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3" name="Octagon 72"/>
          <p:cNvSpPr/>
          <p:nvPr/>
        </p:nvSpPr>
        <p:spPr>
          <a:xfrm>
            <a:off x="3133515" y="1270435"/>
            <a:ext cx="508784" cy="508784"/>
          </a:xfrm>
          <a:prstGeom prst="octagon">
            <a:avLst/>
          </a:prstGeom>
          <a:solidFill>
            <a:srgbClr val="FA790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4" name="Octagon 73"/>
          <p:cNvSpPr/>
          <p:nvPr/>
        </p:nvSpPr>
        <p:spPr>
          <a:xfrm>
            <a:off x="3133515" y="4609396"/>
            <a:ext cx="508784" cy="508784"/>
          </a:xfrm>
          <a:prstGeom prst="octagon">
            <a:avLst/>
          </a:prstGeom>
          <a:solidFill>
            <a:srgbClr val="8A0F3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3955205" y="799229"/>
            <a:ext cx="400393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/>
              <a:t>The Scheme is a </a:t>
            </a:r>
            <a:r>
              <a:rPr lang="en-US" dirty="0">
                <a:solidFill>
                  <a:srgbClr val="C00000"/>
                </a:solidFill>
              </a:rPr>
              <a:t>one time measure </a:t>
            </a:r>
            <a:r>
              <a:rPr lang="en-US" dirty="0"/>
              <a:t>for liquidation of past </a:t>
            </a:r>
            <a:r>
              <a:rPr lang="en-US" dirty="0">
                <a:solidFill>
                  <a:srgbClr val="C00000"/>
                </a:solidFill>
              </a:rPr>
              <a:t>disputes</a:t>
            </a:r>
            <a:r>
              <a:rPr lang="en-US" dirty="0"/>
              <a:t> of Central </a:t>
            </a:r>
            <a:r>
              <a:rPr lang="en-US" dirty="0" smtClean="0"/>
              <a:t>Excise, </a:t>
            </a:r>
            <a:r>
              <a:rPr lang="en-US" dirty="0"/>
              <a:t>Service </a:t>
            </a:r>
            <a:r>
              <a:rPr lang="en-US" dirty="0" smtClean="0"/>
              <a:t>Tax and 26 other </a:t>
            </a:r>
            <a:r>
              <a:rPr lang="en-US" dirty="0"/>
              <a:t>i</a:t>
            </a:r>
            <a:r>
              <a:rPr lang="en-US" dirty="0" smtClean="0"/>
              <a:t>ndirect </a:t>
            </a:r>
            <a:r>
              <a:rPr lang="en-US" dirty="0" smtClean="0"/>
              <a:t>tax </a:t>
            </a:r>
            <a:r>
              <a:rPr lang="en-US" dirty="0" smtClean="0"/>
              <a:t>enactments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6" name="Rectangle 75"/>
          <p:cNvSpPr/>
          <p:nvPr/>
        </p:nvSpPr>
        <p:spPr>
          <a:xfrm>
            <a:off x="6200059" y="2314553"/>
            <a:ext cx="436444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/>
              <a:t>The Scheme provides that eligible persons shall </a:t>
            </a:r>
            <a:r>
              <a:rPr lang="en-US" dirty="0">
                <a:solidFill>
                  <a:srgbClr val="C00000"/>
                </a:solidFill>
              </a:rPr>
              <a:t>declare the </a:t>
            </a:r>
            <a:r>
              <a:rPr lang="en-US" dirty="0" smtClean="0">
                <a:solidFill>
                  <a:srgbClr val="C00000"/>
                </a:solidFill>
              </a:rPr>
              <a:t>unpaid tax </a:t>
            </a:r>
            <a:r>
              <a:rPr lang="en-US" dirty="0">
                <a:solidFill>
                  <a:srgbClr val="C00000"/>
                </a:solidFill>
              </a:rPr>
              <a:t>dues and pay the same </a:t>
            </a:r>
            <a:r>
              <a:rPr lang="en-US" dirty="0"/>
              <a:t>in accordance with the provisions of the </a:t>
            </a:r>
            <a:r>
              <a:rPr lang="en-US" dirty="0" smtClean="0"/>
              <a:t>Scheme.</a:t>
            </a:r>
            <a:endParaRPr lang="en-US" dirty="0"/>
          </a:p>
        </p:txBody>
      </p:sp>
      <p:sp>
        <p:nvSpPr>
          <p:cNvPr id="77" name="Rectangle 76"/>
          <p:cNvSpPr/>
          <p:nvPr/>
        </p:nvSpPr>
        <p:spPr>
          <a:xfrm>
            <a:off x="4149190" y="4241017"/>
            <a:ext cx="490734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/>
              <a:t>The Scheme provides for certain </a:t>
            </a:r>
            <a:r>
              <a:rPr lang="en-US" dirty="0">
                <a:solidFill>
                  <a:srgbClr val="C00000"/>
                </a:solidFill>
              </a:rPr>
              <a:t>immunities including penalty, interest or any other </a:t>
            </a:r>
            <a:r>
              <a:rPr lang="en-US" dirty="0" smtClean="0">
                <a:solidFill>
                  <a:srgbClr val="C00000"/>
                </a:solidFill>
              </a:rPr>
              <a:t>proceedings including prosecution </a:t>
            </a:r>
            <a:r>
              <a:rPr lang="en-US" dirty="0"/>
              <a:t>to those persons who pay the declared tax dues.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933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9006" y="174171"/>
            <a:ext cx="11747863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b="1" u="sng" dirty="0" smtClean="0">
                <a:solidFill>
                  <a:srgbClr val="C00000"/>
                </a:solidFill>
              </a:rPr>
              <a:t>INTRODUCTION</a:t>
            </a:r>
          </a:p>
          <a:p>
            <a:pPr algn="ctr"/>
            <a:endParaRPr lang="en-IN" sz="2400" b="1" u="sng" dirty="0" smtClean="0">
              <a:solidFill>
                <a:srgbClr val="C00000"/>
              </a:solidFill>
            </a:endParaRP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gency FB" pitchFamily="34" charset="0"/>
              </a:rPr>
              <a:t>This </a:t>
            </a:r>
            <a:r>
              <a:rPr lang="en-US" sz="2800" dirty="0">
                <a:latin typeface="Agency FB" pitchFamily="34" charset="0"/>
              </a:rPr>
              <a:t>Scheme shall be called the </a:t>
            </a:r>
            <a:r>
              <a:rPr lang="en-US" sz="2800" dirty="0" err="1">
                <a:latin typeface="Agency FB" pitchFamily="34" charset="0"/>
              </a:rPr>
              <a:t>Sabka</a:t>
            </a:r>
            <a:r>
              <a:rPr lang="en-US" sz="2800" dirty="0">
                <a:latin typeface="Agency FB" pitchFamily="34" charset="0"/>
              </a:rPr>
              <a:t> </a:t>
            </a:r>
            <a:r>
              <a:rPr lang="en-US" sz="2800" dirty="0" err="1">
                <a:latin typeface="Agency FB" pitchFamily="34" charset="0"/>
              </a:rPr>
              <a:t>Vishwas</a:t>
            </a:r>
            <a:r>
              <a:rPr lang="en-US" sz="2800" dirty="0">
                <a:latin typeface="Agency FB" pitchFamily="34" charset="0"/>
              </a:rPr>
              <a:t> (</a:t>
            </a:r>
            <a:r>
              <a:rPr lang="en-US" sz="2800" b="1" dirty="0">
                <a:solidFill>
                  <a:srgbClr val="006600"/>
                </a:solidFill>
                <a:latin typeface="Agency FB" pitchFamily="34" charset="0"/>
              </a:rPr>
              <a:t>Legacy Dispute Resolution</a:t>
            </a:r>
            <a:r>
              <a:rPr lang="en-US" sz="2800" dirty="0">
                <a:latin typeface="Agency FB" pitchFamily="34" charset="0"/>
              </a:rPr>
              <a:t>) Scheme, </a:t>
            </a:r>
            <a:r>
              <a:rPr lang="en-US" sz="2800" dirty="0" smtClean="0">
                <a:latin typeface="Agency FB" pitchFamily="34" charset="0"/>
              </a:rPr>
              <a:t>2019.</a:t>
            </a:r>
            <a:endParaRPr lang="en-IN" sz="2800" dirty="0">
              <a:latin typeface="Agency FB" pitchFamily="34" charset="0"/>
            </a:endParaRPr>
          </a:p>
          <a:p>
            <a:r>
              <a:rPr lang="en-US" sz="2800" dirty="0">
                <a:latin typeface="Agency FB" pitchFamily="34" charset="0"/>
              </a:rPr>
              <a:t> </a:t>
            </a:r>
            <a:endParaRPr lang="en-IN" sz="2800" dirty="0">
              <a:latin typeface="Agency FB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gency FB" pitchFamily="34" charset="0"/>
              </a:rPr>
              <a:t>It </a:t>
            </a:r>
            <a:r>
              <a:rPr lang="en-US" sz="2800" dirty="0">
                <a:latin typeface="Agency FB" pitchFamily="34" charset="0"/>
              </a:rPr>
              <a:t>shall come into force on such </a:t>
            </a:r>
            <a:r>
              <a:rPr lang="en-US" sz="2800" b="1" dirty="0" smtClean="0">
                <a:solidFill>
                  <a:srgbClr val="006600"/>
                </a:solidFill>
                <a:latin typeface="Agency FB" pitchFamily="34" charset="0"/>
              </a:rPr>
              <a:t>date when notified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>
                <a:latin typeface="Agency FB" pitchFamily="34" charset="0"/>
              </a:rPr>
              <a:t>in </a:t>
            </a:r>
            <a:r>
              <a:rPr lang="en-US" sz="2800" dirty="0" smtClean="0">
                <a:latin typeface="Agency FB" pitchFamily="34" charset="0"/>
              </a:rPr>
              <a:t>the Official Gazette.</a:t>
            </a:r>
          </a:p>
          <a:p>
            <a:endParaRPr lang="en-US" sz="2800" dirty="0" smtClean="0">
              <a:latin typeface="Agency FB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gency FB" pitchFamily="34" charset="0"/>
              </a:rPr>
              <a:t>Declaration related to excisable </a:t>
            </a:r>
            <a:r>
              <a:rPr lang="en-US" sz="2800" dirty="0">
                <a:latin typeface="Agency FB" pitchFamily="34" charset="0"/>
              </a:rPr>
              <a:t>goods set forth in the </a:t>
            </a:r>
            <a:r>
              <a:rPr lang="en-US" sz="2800" b="1" dirty="0" smtClean="0">
                <a:solidFill>
                  <a:srgbClr val="006600"/>
                </a:solidFill>
                <a:latin typeface="Agency FB" pitchFamily="34" charset="0"/>
              </a:rPr>
              <a:t>Fourth Schedule (Chapter 24 and 27)</a:t>
            </a:r>
            <a:r>
              <a:rPr lang="en-US" sz="2800" dirty="0" smtClean="0">
                <a:latin typeface="Agency FB" pitchFamily="34" charset="0"/>
              </a:rPr>
              <a:t> to </a:t>
            </a:r>
            <a:r>
              <a:rPr lang="en-US" sz="2800" dirty="0">
                <a:latin typeface="Agency FB" pitchFamily="34" charset="0"/>
              </a:rPr>
              <a:t>the Central Excise Act, </a:t>
            </a:r>
            <a:r>
              <a:rPr lang="en-US" sz="2800" dirty="0" smtClean="0">
                <a:latin typeface="Agency FB" pitchFamily="34" charset="0"/>
              </a:rPr>
              <a:t>1944 are </a:t>
            </a:r>
            <a:r>
              <a:rPr lang="en-US" sz="2800" b="1" dirty="0" smtClean="0">
                <a:solidFill>
                  <a:srgbClr val="006600"/>
                </a:solidFill>
                <a:latin typeface="Agency FB" pitchFamily="34" charset="0"/>
              </a:rPr>
              <a:t>not included</a:t>
            </a:r>
            <a:r>
              <a:rPr lang="en-US" sz="2800" dirty="0" smtClean="0">
                <a:latin typeface="Agency FB" pitchFamily="34" charset="0"/>
              </a:rPr>
              <a:t> under the Scheme.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 smtClean="0">
              <a:latin typeface="Agency FB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gency FB" pitchFamily="34" charset="0"/>
              </a:rPr>
              <a:t>The Scheme is applicable to </a:t>
            </a:r>
            <a:r>
              <a:rPr lang="en-US" sz="2800" dirty="0">
                <a:latin typeface="Agency FB" pitchFamily="34" charset="0"/>
              </a:rPr>
              <a:t>the Central Excise Act, 1944 or the Central Excise Tariff Act, 1985 or Chapter V of the </a:t>
            </a:r>
            <a:r>
              <a:rPr lang="en-US" sz="2800" dirty="0" smtClean="0">
                <a:latin typeface="Agency FB" pitchFamily="34" charset="0"/>
              </a:rPr>
              <a:t>Finance Act</a:t>
            </a:r>
            <a:r>
              <a:rPr lang="en-US" sz="2800" dirty="0">
                <a:latin typeface="Agency FB" pitchFamily="34" charset="0"/>
              </a:rPr>
              <a:t>, 1994 </a:t>
            </a:r>
            <a:r>
              <a:rPr lang="en-US" sz="2800" dirty="0" smtClean="0">
                <a:latin typeface="Agency FB" pitchFamily="34" charset="0"/>
              </a:rPr>
              <a:t>and 26 other Acts </a:t>
            </a:r>
            <a:r>
              <a:rPr lang="en-US" sz="2800" dirty="0">
                <a:latin typeface="Agency FB" pitchFamily="34" charset="0"/>
              </a:rPr>
              <a:t>and the </a:t>
            </a:r>
            <a:r>
              <a:rPr lang="en-US" sz="2800" dirty="0" smtClean="0">
                <a:latin typeface="Agency FB" pitchFamily="34" charset="0"/>
              </a:rPr>
              <a:t>Rules </a:t>
            </a:r>
            <a:r>
              <a:rPr lang="en-US" sz="2800" dirty="0">
                <a:latin typeface="Agency FB" pitchFamily="34" charset="0"/>
              </a:rPr>
              <a:t>made </a:t>
            </a:r>
            <a:r>
              <a:rPr lang="en-US" sz="2800" dirty="0" smtClean="0">
                <a:latin typeface="Agency FB" pitchFamily="34" charset="0"/>
              </a:rPr>
              <a:t>thereunder.</a:t>
            </a:r>
          </a:p>
          <a:p>
            <a:endParaRPr lang="en-US" sz="2400" dirty="0" smtClean="0">
              <a:latin typeface="Agency FB" pitchFamily="34" charset="0"/>
            </a:endParaRPr>
          </a:p>
          <a:p>
            <a:endParaRPr lang="en-IN" sz="2400" dirty="0" smtClean="0">
              <a:solidFill>
                <a:srgbClr val="C00000"/>
              </a:solidFill>
              <a:latin typeface="Agency FB" pitchFamily="34" charset="0"/>
            </a:endParaRPr>
          </a:p>
          <a:p>
            <a:endParaRPr lang="en-IN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8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1589" y="139337"/>
            <a:ext cx="118088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u="sng" dirty="0" smtClean="0">
                <a:solidFill>
                  <a:srgbClr val="C00000"/>
                </a:solidFill>
              </a:rPr>
              <a:t>TYPES OF DISPUTES COVERED BY SCHEME</a:t>
            </a:r>
            <a:endParaRPr lang="en-IN" sz="2000" b="1" u="sng" dirty="0">
              <a:solidFill>
                <a:srgbClr val="C00000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531223" y="1755006"/>
            <a:ext cx="3100251" cy="276061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 smtClean="0">
                <a:solidFill>
                  <a:srgbClr val="FFFF00"/>
                </a:solidFill>
                <a:latin typeface="Agency FB" pitchFamily="34" charset="0"/>
              </a:rPr>
              <a:t>No appeal filed before expiry of the time period</a:t>
            </a:r>
            <a:endParaRPr lang="en-IN" sz="2400" dirty="0">
              <a:solidFill>
                <a:srgbClr val="FFFF00"/>
              </a:solidFill>
              <a:latin typeface="Agency FB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4193177" y="1755005"/>
            <a:ext cx="3100251" cy="2760617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 smtClean="0">
                <a:solidFill>
                  <a:schemeClr val="tx1"/>
                </a:solidFill>
                <a:latin typeface="Agency FB" pitchFamily="34" charset="0"/>
              </a:rPr>
              <a:t>Any type of dispute in any appellate forum which is attaining finality</a:t>
            </a:r>
            <a:endParaRPr lang="en-IN" sz="2400" dirty="0">
              <a:solidFill>
                <a:schemeClr val="tx1"/>
              </a:solidFill>
              <a:latin typeface="Agency FB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7855131" y="1755004"/>
            <a:ext cx="3100251" cy="2760617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800" dirty="0" smtClean="0">
                <a:solidFill>
                  <a:srgbClr val="000099"/>
                </a:solidFill>
                <a:latin typeface="Agency FB" pitchFamily="34" charset="0"/>
              </a:rPr>
              <a:t>Admitted liability in a return</a:t>
            </a:r>
            <a:endParaRPr lang="en-IN" sz="2800" dirty="0">
              <a:solidFill>
                <a:srgbClr val="000099"/>
              </a:solidFill>
              <a:latin typeface="Agency FB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1702" y="742294"/>
            <a:ext cx="932688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smtClean="0"/>
              <a:t>“</a:t>
            </a:r>
            <a:r>
              <a:rPr lang="en-US" b="1" i="1" dirty="0" smtClean="0">
                <a:solidFill>
                  <a:srgbClr val="C00000"/>
                </a:solidFill>
              </a:rPr>
              <a:t>Amount in arrears</a:t>
            </a:r>
            <a:r>
              <a:rPr lang="en-US" dirty="0" smtClean="0"/>
              <a:t>” means the amount of duty which is recoverable as arrears of duty. </a:t>
            </a:r>
            <a:endParaRPr lang="en-IN" dirty="0" smtClean="0"/>
          </a:p>
          <a:p>
            <a:pPr algn="just"/>
            <a:endParaRPr lang="en-US" dirty="0" smtClean="0"/>
          </a:p>
        </p:txBody>
      </p:sp>
      <p:sp>
        <p:nvSpPr>
          <p:cNvPr id="9" name="Rectangle 8"/>
          <p:cNvSpPr/>
          <p:nvPr/>
        </p:nvSpPr>
        <p:spPr>
          <a:xfrm>
            <a:off x="526867" y="5235080"/>
            <a:ext cx="76504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smtClean="0"/>
              <a:t>“</a:t>
            </a:r>
            <a:r>
              <a:rPr lang="en-US" b="1" dirty="0" smtClean="0">
                <a:solidFill>
                  <a:srgbClr val="C00000"/>
                </a:solidFill>
              </a:rPr>
              <a:t>Appellate forum</a:t>
            </a:r>
            <a:r>
              <a:rPr lang="en-US" dirty="0" smtClean="0"/>
              <a:t>” does not include JS(RA) and Settlement Commission.</a:t>
            </a:r>
          </a:p>
        </p:txBody>
      </p:sp>
    </p:spTree>
    <p:extLst>
      <p:ext uri="{BB962C8B-B14F-4D97-AF65-F5344CB8AC3E}">
        <p14:creationId xmlns:p14="http://schemas.microsoft.com/office/powerpoint/2010/main" val="115870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>
            <a:spLocks/>
          </p:cNvSpPr>
          <p:nvPr/>
        </p:nvSpPr>
        <p:spPr bwMode="auto">
          <a:xfrm>
            <a:off x="3202287" y="2031377"/>
            <a:ext cx="3609482" cy="3912962"/>
          </a:xfrm>
          <a:custGeom>
            <a:avLst/>
            <a:gdLst>
              <a:gd name="connsiteX0" fmla="*/ 4437063 w 4437063"/>
              <a:gd name="connsiteY0" fmla="*/ 1081703 h 4810125"/>
              <a:gd name="connsiteX1" fmla="*/ 4429592 w 4437063"/>
              <a:gd name="connsiteY1" fmla="*/ 1082685 h 4810125"/>
              <a:gd name="connsiteX2" fmla="*/ 4431507 w 4437063"/>
              <a:gd name="connsiteY2" fmla="*/ 1082099 h 4810125"/>
              <a:gd name="connsiteX3" fmla="*/ 717614 w 4437063"/>
              <a:gd name="connsiteY3" fmla="*/ 207531 h 4810125"/>
              <a:gd name="connsiteX4" fmla="*/ 721403 w 4437063"/>
              <a:gd name="connsiteY4" fmla="*/ 232026 h 4810125"/>
              <a:gd name="connsiteX5" fmla="*/ 718408 w 4437063"/>
              <a:gd name="connsiteY5" fmla="*/ 217055 h 4810125"/>
              <a:gd name="connsiteX6" fmla="*/ 1031570 w 4437063"/>
              <a:gd name="connsiteY6" fmla="*/ 111900 h 4810125"/>
              <a:gd name="connsiteX7" fmla="*/ 1043178 w 4437063"/>
              <a:gd name="connsiteY7" fmla="*/ 113447 h 4810125"/>
              <a:gd name="connsiteX8" fmla="*/ 1020457 w 4437063"/>
              <a:gd name="connsiteY8" fmla="*/ 113884 h 4810125"/>
              <a:gd name="connsiteX9" fmla="*/ 1016885 w 4437063"/>
              <a:gd name="connsiteY9" fmla="*/ 113884 h 4810125"/>
              <a:gd name="connsiteX10" fmla="*/ 1018075 w 4437063"/>
              <a:gd name="connsiteY10" fmla="*/ 113091 h 4810125"/>
              <a:gd name="connsiteX11" fmla="*/ 2559676 w 4437063"/>
              <a:gd name="connsiteY11" fmla="*/ 0 h 4810125"/>
              <a:gd name="connsiteX12" fmla="*/ 2574759 w 4437063"/>
              <a:gd name="connsiteY12" fmla="*/ 1190 h 4810125"/>
              <a:gd name="connsiteX13" fmla="*/ 2563248 w 4437063"/>
              <a:gd name="connsiteY13" fmla="*/ 1587 h 4810125"/>
              <a:gd name="connsiteX14" fmla="*/ 2494583 w 4437063"/>
              <a:gd name="connsiteY14" fmla="*/ 11904 h 4810125"/>
              <a:gd name="connsiteX15" fmla="*/ 2435443 w 4437063"/>
              <a:gd name="connsiteY15" fmla="*/ 27380 h 4810125"/>
              <a:gd name="connsiteX16" fmla="*/ 2404484 w 4437063"/>
              <a:gd name="connsiteY16" fmla="*/ 39681 h 4810125"/>
              <a:gd name="connsiteX17" fmla="*/ 2387020 w 4437063"/>
              <a:gd name="connsiteY17" fmla="*/ 47617 h 4810125"/>
              <a:gd name="connsiteX18" fmla="*/ 2351298 w 4437063"/>
              <a:gd name="connsiteY18" fmla="*/ 68648 h 4810125"/>
              <a:gd name="connsiteX19" fmla="*/ 2315576 w 4437063"/>
              <a:gd name="connsiteY19" fmla="*/ 95631 h 4810125"/>
              <a:gd name="connsiteX20" fmla="*/ 2279854 w 4437063"/>
              <a:gd name="connsiteY20" fmla="*/ 128169 h 4810125"/>
              <a:gd name="connsiteX21" fmla="*/ 2246514 w 4437063"/>
              <a:gd name="connsiteY21" fmla="*/ 165866 h 4810125"/>
              <a:gd name="connsiteX22" fmla="*/ 2215555 w 4437063"/>
              <a:gd name="connsiteY22" fmla="*/ 207928 h 4810125"/>
              <a:gd name="connsiteX23" fmla="*/ 2188962 w 4437063"/>
              <a:gd name="connsiteY23" fmla="*/ 253561 h 4810125"/>
              <a:gd name="connsiteX24" fmla="*/ 2167131 w 4437063"/>
              <a:gd name="connsiteY24" fmla="*/ 303559 h 4810125"/>
              <a:gd name="connsiteX25" fmla="*/ 2158399 w 4437063"/>
              <a:gd name="connsiteY25" fmla="*/ 329352 h 4810125"/>
              <a:gd name="connsiteX26" fmla="*/ 2151652 w 4437063"/>
              <a:gd name="connsiteY26" fmla="*/ 355144 h 4810125"/>
              <a:gd name="connsiteX27" fmla="*/ 2144111 w 4437063"/>
              <a:gd name="connsiteY27" fmla="*/ 411491 h 4810125"/>
              <a:gd name="connsiteX28" fmla="*/ 2140538 w 4437063"/>
              <a:gd name="connsiteY28" fmla="*/ 506726 h 4810125"/>
              <a:gd name="connsiteX29" fmla="*/ 2140935 w 4437063"/>
              <a:gd name="connsiteY29" fmla="*/ 610690 h 4810125"/>
              <a:gd name="connsiteX30" fmla="*/ 2139348 w 4437063"/>
              <a:gd name="connsiteY30" fmla="*/ 681719 h 4810125"/>
              <a:gd name="connsiteX31" fmla="*/ 2134982 w 4437063"/>
              <a:gd name="connsiteY31" fmla="*/ 751954 h 4810125"/>
              <a:gd name="connsiteX32" fmla="*/ 2124662 w 4437063"/>
              <a:gd name="connsiteY32" fmla="*/ 820999 h 4810125"/>
              <a:gd name="connsiteX33" fmla="*/ 2115930 w 4437063"/>
              <a:gd name="connsiteY33" fmla="*/ 853934 h 4810125"/>
              <a:gd name="connsiteX34" fmla="*/ 2104023 w 4437063"/>
              <a:gd name="connsiteY34" fmla="*/ 895996 h 4810125"/>
              <a:gd name="connsiteX35" fmla="*/ 2081796 w 4437063"/>
              <a:gd name="connsiteY35" fmla="*/ 965041 h 4810125"/>
              <a:gd name="connsiteX36" fmla="*/ 2060759 w 4437063"/>
              <a:gd name="connsiteY36" fmla="*/ 1020197 h 4810125"/>
              <a:gd name="connsiteX37" fmla="*/ 2039326 w 4437063"/>
              <a:gd name="connsiteY37" fmla="*/ 1067417 h 4810125"/>
              <a:gd name="connsiteX38" fmla="*/ 2003207 w 4437063"/>
              <a:gd name="connsiteY38" fmla="*/ 1132494 h 4810125"/>
              <a:gd name="connsiteX39" fmla="*/ 1941289 w 4437063"/>
              <a:gd name="connsiteY39" fmla="*/ 1237649 h 4810125"/>
              <a:gd name="connsiteX40" fmla="*/ 1900804 w 4437063"/>
              <a:gd name="connsiteY40" fmla="*/ 1312249 h 4810125"/>
              <a:gd name="connsiteX41" fmla="*/ 1880562 w 4437063"/>
              <a:gd name="connsiteY41" fmla="*/ 1349549 h 4810125"/>
              <a:gd name="connsiteX42" fmla="*/ 1847618 w 4437063"/>
              <a:gd name="connsiteY42" fmla="*/ 1420578 h 4810125"/>
              <a:gd name="connsiteX43" fmla="*/ 1822613 w 4437063"/>
              <a:gd name="connsiteY43" fmla="*/ 1485258 h 4810125"/>
              <a:gd name="connsiteX44" fmla="*/ 1804752 w 4437063"/>
              <a:gd name="connsiteY44" fmla="*/ 1544779 h 4810125"/>
              <a:gd name="connsiteX45" fmla="*/ 1792845 w 4437063"/>
              <a:gd name="connsiteY45" fmla="*/ 1599142 h 4810125"/>
              <a:gd name="connsiteX46" fmla="*/ 1787288 w 4437063"/>
              <a:gd name="connsiteY46" fmla="*/ 1649537 h 4810125"/>
              <a:gd name="connsiteX47" fmla="*/ 1786097 w 4437063"/>
              <a:gd name="connsiteY47" fmla="*/ 1696361 h 4810125"/>
              <a:gd name="connsiteX48" fmla="*/ 1789273 w 4437063"/>
              <a:gd name="connsiteY48" fmla="*/ 1739613 h 4810125"/>
              <a:gd name="connsiteX49" fmla="*/ 1796417 w 4437063"/>
              <a:gd name="connsiteY49" fmla="*/ 1780484 h 4810125"/>
              <a:gd name="connsiteX50" fmla="*/ 1806737 w 4437063"/>
              <a:gd name="connsiteY50" fmla="*/ 1819371 h 4810125"/>
              <a:gd name="connsiteX51" fmla="*/ 1826185 w 4437063"/>
              <a:gd name="connsiteY51" fmla="*/ 1874925 h 4810125"/>
              <a:gd name="connsiteX52" fmla="*/ 1856747 w 4437063"/>
              <a:gd name="connsiteY52" fmla="*/ 1946747 h 4810125"/>
              <a:gd name="connsiteX53" fmla="*/ 1888103 w 4437063"/>
              <a:gd name="connsiteY53" fmla="*/ 2020157 h 4810125"/>
              <a:gd name="connsiteX54" fmla="*/ 1901201 w 4437063"/>
              <a:gd name="connsiteY54" fmla="*/ 2059044 h 4810125"/>
              <a:gd name="connsiteX55" fmla="*/ 1907949 w 4437063"/>
              <a:gd name="connsiteY55" fmla="*/ 2078488 h 4810125"/>
              <a:gd name="connsiteX56" fmla="*/ 1922238 w 4437063"/>
              <a:gd name="connsiteY56" fmla="*/ 2113804 h 4810125"/>
              <a:gd name="connsiteX57" fmla="*/ 1937320 w 4437063"/>
              <a:gd name="connsiteY57" fmla="*/ 2146343 h 4810125"/>
              <a:gd name="connsiteX58" fmla="*/ 1953594 w 4437063"/>
              <a:gd name="connsiteY58" fmla="*/ 2175310 h 4810125"/>
              <a:gd name="connsiteX59" fmla="*/ 1971454 w 4437063"/>
              <a:gd name="connsiteY59" fmla="*/ 2200705 h 4810125"/>
              <a:gd name="connsiteX60" fmla="*/ 1989315 w 4437063"/>
              <a:gd name="connsiteY60" fmla="*/ 2222927 h 4810125"/>
              <a:gd name="connsiteX61" fmla="*/ 2007970 w 4437063"/>
              <a:gd name="connsiteY61" fmla="*/ 2241974 h 4810125"/>
              <a:gd name="connsiteX62" fmla="*/ 2026228 w 4437063"/>
              <a:gd name="connsiteY62" fmla="*/ 2257449 h 4810125"/>
              <a:gd name="connsiteX63" fmla="*/ 2045280 w 4437063"/>
              <a:gd name="connsiteY63" fmla="*/ 2269750 h 4810125"/>
              <a:gd name="connsiteX64" fmla="*/ 2063935 w 4437063"/>
              <a:gd name="connsiteY64" fmla="*/ 2278480 h 4810125"/>
              <a:gd name="connsiteX65" fmla="*/ 2082589 w 4437063"/>
              <a:gd name="connsiteY65" fmla="*/ 2283639 h 4810125"/>
              <a:gd name="connsiteX66" fmla="*/ 2100847 w 4437063"/>
              <a:gd name="connsiteY66" fmla="*/ 2285623 h 4810125"/>
              <a:gd name="connsiteX67" fmla="*/ 2117915 w 4437063"/>
              <a:gd name="connsiteY67" fmla="*/ 2284035 h 4810125"/>
              <a:gd name="connsiteX68" fmla="*/ 2134982 w 4437063"/>
              <a:gd name="connsiteY68" fmla="*/ 2278877 h 4810125"/>
              <a:gd name="connsiteX69" fmla="*/ 2150461 w 4437063"/>
              <a:gd name="connsiteY69" fmla="*/ 2270147 h 4810125"/>
              <a:gd name="connsiteX70" fmla="*/ 2165147 w 4437063"/>
              <a:gd name="connsiteY70" fmla="*/ 2258640 h 4810125"/>
              <a:gd name="connsiteX71" fmla="*/ 2171894 w 4437063"/>
              <a:gd name="connsiteY71" fmla="*/ 2250703 h 4810125"/>
              <a:gd name="connsiteX72" fmla="*/ 2195709 w 4437063"/>
              <a:gd name="connsiteY72" fmla="*/ 2221340 h 4810125"/>
              <a:gd name="connsiteX73" fmla="*/ 2227462 w 4437063"/>
              <a:gd name="connsiteY73" fmla="*/ 2170548 h 4810125"/>
              <a:gd name="connsiteX74" fmla="*/ 2260009 w 4437063"/>
              <a:gd name="connsiteY74" fmla="*/ 2089599 h 4810125"/>
              <a:gd name="connsiteX75" fmla="*/ 2286602 w 4437063"/>
              <a:gd name="connsiteY75" fmla="*/ 2008650 h 4810125"/>
              <a:gd name="connsiteX76" fmla="*/ 2305256 w 4437063"/>
              <a:gd name="connsiteY76" fmla="*/ 1951509 h 4810125"/>
              <a:gd name="connsiteX77" fmla="*/ 2330262 w 4437063"/>
              <a:gd name="connsiteY77" fmla="*/ 1866195 h 4810125"/>
              <a:gd name="connsiteX78" fmla="*/ 2352489 w 4437063"/>
              <a:gd name="connsiteY78" fmla="*/ 1790404 h 4810125"/>
              <a:gd name="connsiteX79" fmla="*/ 2385829 w 4437063"/>
              <a:gd name="connsiteY79" fmla="*/ 1696757 h 4810125"/>
              <a:gd name="connsiteX80" fmla="*/ 2412819 w 4437063"/>
              <a:gd name="connsiteY80" fmla="*/ 1632077 h 4810125"/>
              <a:gd name="connsiteX81" fmla="*/ 2440603 w 4437063"/>
              <a:gd name="connsiteY81" fmla="*/ 1566207 h 4810125"/>
              <a:gd name="connsiteX82" fmla="*/ 2475531 w 4437063"/>
              <a:gd name="connsiteY82" fmla="*/ 1492797 h 4810125"/>
              <a:gd name="connsiteX83" fmla="*/ 2497361 w 4437063"/>
              <a:gd name="connsiteY83" fmla="*/ 1453116 h 4810125"/>
              <a:gd name="connsiteX84" fmla="*/ 2519191 w 4437063"/>
              <a:gd name="connsiteY84" fmla="*/ 1418991 h 4810125"/>
              <a:gd name="connsiteX85" fmla="*/ 2542212 w 4437063"/>
              <a:gd name="connsiteY85" fmla="*/ 1388833 h 4810125"/>
              <a:gd name="connsiteX86" fmla="*/ 2581506 w 4437063"/>
              <a:gd name="connsiteY86" fmla="*/ 1344390 h 4810125"/>
              <a:gd name="connsiteX87" fmla="*/ 2613656 w 4437063"/>
              <a:gd name="connsiteY87" fmla="*/ 1312646 h 4810125"/>
              <a:gd name="connsiteX88" fmla="*/ 2635883 w 4437063"/>
              <a:gd name="connsiteY88" fmla="*/ 1291615 h 4810125"/>
              <a:gd name="connsiteX89" fmla="*/ 2682321 w 4437063"/>
              <a:gd name="connsiteY89" fmla="*/ 1254712 h 4810125"/>
              <a:gd name="connsiteX90" fmla="*/ 2730744 w 4437063"/>
              <a:gd name="connsiteY90" fmla="*/ 1221776 h 4810125"/>
              <a:gd name="connsiteX91" fmla="*/ 2781152 w 4437063"/>
              <a:gd name="connsiteY91" fmla="*/ 1191619 h 4810125"/>
              <a:gd name="connsiteX92" fmla="*/ 2858550 w 4437063"/>
              <a:gd name="connsiteY92" fmla="*/ 1148763 h 4810125"/>
              <a:gd name="connsiteX93" fmla="*/ 2939520 w 4437063"/>
              <a:gd name="connsiteY93" fmla="*/ 1102337 h 4810125"/>
              <a:gd name="connsiteX94" fmla="*/ 2993896 w 4437063"/>
              <a:gd name="connsiteY94" fmla="*/ 1066624 h 4810125"/>
              <a:gd name="connsiteX95" fmla="*/ 3021680 w 4437063"/>
              <a:gd name="connsiteY95" fmla="*/ 1047180 h 4810125"/>
              <a:gd name="connsiteX96" fmla="*/ 3049067 w 4437063"/>
              <a:gd name="connsiteY96" fmla="*/ 1026546 h 4810125"/>
              <a:gd name="connsiteX97" fmla="*/ 3100665 w 4437063"/>
              <a:gd name="connsiteY97" fmla="*/ 984485 h 4810125"/>
              <a:gd name="connsiteX98" fmla="*/ 3147898 w 4437063"/>
              <a:gd name="connsiteY98" fmla="*/ 940438 h 4810125"/>
              <a:gd name="connsiteX99" fmla="*/ 3191161 w 4437063"/>
              <a:gd name="connsiteY99" fmla="*/ 894012 h 4810125"/>
              <a:gd name="connsiteX100" fmla="*/ 3230455 w 4437063"/>
              <a:gd name="connsiteY100" fmla="*/ 846791 h 4810125"/>
              <a:gd name="connsiteX101" fmla="*/ 3266177 w 4437063"/>
              <a:gd name="connsiteY101" fmla="*/ 798381 h 4810125"/>
              <a:gd name="connsiteX102" fmla="*/ 3297930 w 4437063"/>
              <a:gd name="connsiteY102" fmla="*/ 748383 h 4810125"/>
              <a:gd name="connsiteX103" fmla="*/ 3325714 w 4437063"/>
              <a:gd name="connsiteY103" fmla="*/ 697591 h 4810125"/>
              <a:gd name="connsiteX104" fmla="*/ 3337621 w 4437063"/>
              <a:gd name="connsiteY104" fmla="*/ 671799 h 4810125"/>
              <a:gd name="connsiteX105" fmla="*/ 3343971 w 4437063"/>
              <a:gd name="connsiteY105" fmla="*/ 658307 h 4810125"/>
              <a:gd name="connsiteX106" fmla="*/ 3354291 w 4437063"/>
              <a:gd name="connsiteY106" fmla="*/ 628943 h 4810125"/>
              <a:gd name="connsiteX107" fmla="*/ 3366992 w 4437063"/>
              <a:gd name="connsiteY107" fmla="*/ 579739 h 4810125"/>
              <a:gd name="connsiteX108" fmla="*/ 3379693 w 4437063"/>
              <a:gd name="connsiteY108" fmla="*/ 506726 h 4810125"/>
              <a:gd name="connsiteX109" fmla="*/ 3388029 w 4437063"/>
              <a:gd name="connsiteY109" fmla="*/ 431729 h 4810125"/>
              <a:gd name="connsiteX110" fmla="*/ 3394379 w 4437063"/>
              <a:gd name="connsiteY110" fmla="*/ 326177 h 4810125"/>
              <a:gd name="connsiteX111" fmla="*/ 3395173 w 4437063"/>
              <a:gd name="connsiteY111" fmla="*/ 231737 h 4810125"/>
              <a:gd name="connsiteX112" fmla="*/ 3395173 w 4437063"/>
              <a:gd name="connsiteY112" fmla="*/ 221816 h 4810125"/>
              <a:gd name="connsiteX113" fmla="*/ 3396364 w 4437063"/>
              <a:gd name="connsiteY113" fmla="*/ 230943 h 4810125"/>
              <a:gd name="connsiteX114" fmla="*/ 3403905 w 4437063"/>
              <a:gd name="connsiteY114" fmla="*/ 321019 h 4810125"/>
              <a:gd name="connsiteX115" fmla="*/ 3407080 w 4437063"/>
              <a:gd name="connsiteY115" fmla="*/ 423396 h 4810125"/>
              <a:gd name="connsiteX116" fmla="*/ 3405493 w 4437063"/>
              <a:gd name="connsiteY116" fmla="*/ 497599 h 4810125"/>
              <a:gd name="connsiteX117" fmla="*/ 3399539 w 4437063"/>
              <a:gd name="connsiteY117" fmla="*/ 571009 h 4810125"/>
              <a:gd name="connsiteX118" fmla="*/ 3390013 w 4437063"/>
              <a:gd name="connsiteY118" fmla="*/ 622594 h 4810125"/>
              <a:gd name="connsiteX119" fmla="*/ 3382075 w 4437063"/>
              <a:gd name="connsiteY119" fmla="*/ 653942 h 4810125"/>
              <a:gd name="connsiteX120" fmla="*/ 3377312 w 4437063"/>
              <a:gd name="connsiteY120" fmla="*/ 668624 h 4810125"/>
              <a:gd name="connsiteX121" fmla="*/ 3366992 w 4437063"/>
              <a:gd name="connsiteY121" fmla="*/ 697194 h 4810125"/>
              <a:gd name="connsiteX122" fmla="*/ 3344765 w 4437063"/>
              <a:gd name="connsiteY122" fmla="*/ 749970 h 4810125"/>
              <a:gd name="connsiteX123" fmla="*/ 3320157 w 4437063"/>
              <a:gd name="connsiteY123" fmla="*/ 800365 h 4810125"/>
              <a:gd name="connsiteX124" fmla="*/ 3292770 w 4437063"/>
              <a:gd name="connsiteY124" fmla="*/ 848379 h 4810125"/>
              <a:gd name="connsiteX125" fmla="*/ 3263002 w 4437063"/>
              <a:gd name="connsiteY125" fmla="*/ 894012 h 4810125"/>
              <a:gd name="connsiteX126" fmla="*/ 3230058 w 4437063"/>
              <a:gd name="connsiteY126" fmla="*/ 939248 h 4810125"/>
              <a:gd name="connsiteX127" fmla="*/ 3193542 w 4437063"/>
              <a:gd name="connsiteY127" fmla="*/ 984088 h 4810125"/>
              <a:gd name="connsiteX128" fmla="*/ 3153454 w 4437063"/>
              <a:gd name="connsiteY128" fmla="*/ 1028927 h 4810125"/>
              <a:gd name="connsiteX129" fmla="*/ 3131227 w 4437063"/>
              <a:gd name="connsiteY129" fmla="*/ 1051942 h 4810125"/>
              <a:gd name="connsiteX130" fmla="*/ 3109397 w 4437063"/>
              <a:gd name="connsiteY130" fmla="*/ 1074163 h 4810125"/>
              <a:gd name="connsiteX131" fmla="*/ 3062959 w 4437063"/>
              <a:gd name="connsiteY131" fmla="*/ 1113051 h 4810125"/>
              <a:gd name="connsiteX132" fmla="*/ 3014933 w 4437063"/>
              <a:gd name="connsiteY132" fmla="*/ 1147176 h 4810125"/>
              <a:gd name="connsiteX133" fmla="*/ 2964128 w 4437063"/>
              <a:gd name="connsiteY133" fmla="*/ 1178921 h 4810125"/>
              <a:gd name="connsiteX134" fmla="*/ 2882761 w 4437063"/>
              <a:gd name="connsiteY134" fmla="*/ 1226935 h 4810125"/>
              <a:gd name="connsiteX135" fmla="*/ 2793456 w 4437063"/>
              <a:gd name="connsiteY135" fmla="*/ 1283679 h 4810125"/>
              <a:gd name="connsiteX136" fmla="*/ 2729554 w 4437063"/>
              <a:gd name="connsiteY136" fmla="*/ 1329709 h 4810125"/>
              <a:gd name="connsiteX137" fmla="*/ 2695816 w 4437063"/>
              <a:gd name="connsiteY137" fmla="*/ 1356295 h 4810125"/>
              <a:gd name="connsiteX138" fmla="*/ 2679146 w 4437063"/>
              <a:gd name="connsiteY138" fmla="*/ 1370580 h 4810125"/>
              <a:gd name="connsiteX139" fmla="*/ 2646599 w 4437063"/>
              <a:gd name="connsiteY139" fmla="*/ 1404706 h 4810125"/>
              <a:gd name="connsiteX140" fmla="*/ 2616434 w 4437063"/>
              <a:gd name="connsiteY140" fmla="*/ 1443990 h 4810125"/>
              <a:gd name="connsiteX141" fmla="*/ 2588650 w 4437063"/>
              <a:gd name="connsiteY141" fmla="*/ 1486845 h 4810125"/>
              <a:gd name="connsiteX142" fmla="*/ 2562454 w 4437063"/>
              <a:gd name="connsiteY142" fmla="*/ 1533272 h 4810125"/>
              <a:gd name="connsiteX143" fmla="*/ 2538243 w 4437063"/>
              <a:gd name="connsiteY143" fmla="*/ 1582079 h 4810125"/>
              <a:gd name="connsiteX144" fmla="*/ 2505299 w 4437063"/>
              <a:gd name="connsiteY144" fmla="*/ 1656283 h 4810125"/>
              <a:gd name="connsiteX145" fmla="*/ 2469974 w 4437063"/>
              <a:gd name="connsiteY145" fmla="*/ 1752311 h 4810125"/>
              <a:gd name="connsiteX146" fmla="*/ 2442587 w 4437063"/>
              <a:gd name="connsiteY146" fmla="*/ 1837228 h 4810125"/>
              <a:gd name="connsiteX147" fmla="*/ 2417185 w 4437063"/>
              <a:gd name="connsiteY147" fmla="*/ 1928891 h 4810125"/>
              <a:gd name="connsiteX148" fmla="*/ 2414407 w 4437063"/>
              <a:gd name="connsiteY148" fmla="*/ 1942779 h 4810125"/>
              <a:gd name="connsiteX149" fmla="*/ 2409247 w 4437063"/>
              <a:gd name="connsiteY149" fmla="*/ 1973730 h 4810125"/>
              <a:gd name="connsiteX150" fmla="*/ 2396546 w 4437063"/>
              <a:gd name="connsiteY150" fmla="*/ 2032061 h 4810125"/>
              <a:gd name="connsiteX151" fmla="*/ 2380669 w 4437063"/>
              <a:gd name="connsiteY151" fmla="*/ 2087218 h 4810125"/>
              <a:gd name="connsiteX152" fmla="*/ 2361618 w 4437063"/>
              <a:gd name="connsiteY152" fmla="*/ 2139597 h 4810125"/>
              <a:gd name="connsiteX153" fmla="*/ 2338994 w 4437063"/>
              <a:gd name="connsiteY153" fmla="*/ 2191182 h 4810125"/>
              <a:gd name="connsiteX154" fmla="*/ 2313195 w 4437063"/>
              <a:gd name="connsiteY154" fmla="*/ 2241974 h 4810125"/>
              <a:gd name="connsiteX155" fmla="*/ 2269534 w 4437063"/>
              <a:gd name="connsiteY155" fmla="*/ 2319352 h 4810125"/>
              <a:gd name="connsiteX156" fmla="*/ 2235797 w 4437063"/>
              <a:gd name="connsiteY156" fmla="*/ 2373714 h 4810125"/>
              <a:gd name="connsiteX157" fmla="*/ 2219127 w 4437063"/>
              <a:gd name="connsiteY157" fmla="*/ 2400301 h 4810125"/>
              <a:gd name="connsiteX158" fmla="*/ 2195709 w 4437063"/>
              <a:gd name="connsiteY158" fmla="*/ 2450299 h 4810125"/>
              <a:gd name="connsiteX159" fmla="*/ 2181817 w 4437063"/>
              <a:gd name="connsiteY159" fmla="*/ 2493551 h 4810125"/>
              <a:gd name="connsiteX160" fmla="*/ 2174673 w 4437063"/>
              <a:gd name="connsiteY160" fmla="*/ 2531248 h 4810125"/>
              <a:gd name="connsiteX161" fmla="*/ 2173482 w 4437063"/>
              <a:gd name="connsiteY161" fmla="*/ 2561405 h 4810125"/>
              <a:gd name="connsiteX162" fmla="*/ 2175070 w 4437063"/>
              <a:gd name="connsiteY162" fmla="*/ 2584420 h 4810125"/>
              <a:gd name="connsiteX163" fmla="*/ 2180230 w 4437063"/>
              <a:gd name="connsiteY163" fmla="*/ 2606642 h 4810125"/>
              <a:gd name="connsiteX164" fmla="*/ 2181817 w 4437063"/>
              <a:gd name="connsiteY164" fmla="*/ 2609419 h 4810125"/>
              <a:gd name="connsiteX165" fmla="*/ 2201266 w 4437063"/>
              <a:gd name="connsiteY165" fmla="*/ 2585611 h 4810125"/>
              <a:gd name="connsiteX166" fmla="*/ 2314385 w 4437063"/>
              <a:gd name="connsiteY166" fmla="*/ 2441172 h 4810125"/>
              <a:gd name="connsiteX167" fmla="*/ 2401706 w 4437063"/>
              <a:gd name="connsiteY167" fmla="*/ 2320542 h 4810125"/>
              <a:gd name="connsiteX168" fmla="*/ 2442190 w 4437063"/>
              <a:gd name="connsiteY168" fmla="*/ 2260624 h 4810125"/>
              <a:gd name="connsiteX169" fmla="*/ 2472356 w 4437063"/>
              <a:gd name="connsiteY169" fmla="*/ 2212610 h 4810125"/>
              <a:gd name="connsiteX170" fmla="*/ 2516016 w 4437063"/>
              <a:gd name="connsiteY170" fmla="*/ 2137613 h 4810125"/>
              <a:gd name="connsiteX171" fmla="*/ 2562454 w 4437063"/>
              <a:gd name="connsiteY171" fmla="*/ 2045156 h 4810125"/>
              <a:gd name="connsiteX172" fmla="*/ 2594207 w 4437063"/>
              <a:gd name="connsiteY172" fmla="*/ 1975714 h 4810125"/>
              <a:gd name="connsiteX173" fmla="*/ 2606115 w 4437063"/>
              <a:gd name="connsiteY173" fmla="*/ 1951509 h 4810125"/>
              <a:gd name="connsiteX174" fmla="*/ 2631914 w 4437063"/>
              <a:gd name="connsiteY174" fmla="*/ 1905082 h 4810125"/>
              <a:gd name="connsiteX175" fmla="*/ 2659697 w 4437063"/>
              <a:gd name="connsiteY175" fmla="*/ 1861433 h 4810125"/>
              <a:gd name="connsiteX176" fmla="*/ 2689466 w 4437063"/>
              <a:gd name="connsiteY176" fmla="*/ 1820165 h 4810125"/>
              <a:gd name="connsiteX177" fmla="*/ 2720425 w 4437063"/>
              <a:gd name="connsiteY177" fmla="*/ 1783262 h 4810125"/>
              <a:gd name="connsiteX178" fmla="*/ 2750987 w 4437063"/>
              <a:gd name="connsiteY178" fmla="*/ 1750327 h 4810125"/>
              <a:gd name="connsiteX179" fmla="*/ 2781549 w 4437063"/>
              <a:gd name="connsiteY179" fmla="*/ 1722153 h 4810125"/>
              <a:gd name="connsiteX180" fmla="*/ 2811317 w 4437063"/>
              <a:gd name="connsiteY180" fmla="*/ 1699535 h 4810125"/>
              <a:gd name="connsiteX181" fmla="*/ 2825209 w 4437063"/>
              <a:gd name="connsiteY181" fmla="*/ 1690805 h 4810125"/>
              <a:gd name="connsiteX182" fmla="*/ 2840292 w 4437063"/>
              <a:gd name="connsiteY182" fmla="*/ 1682869 h 4810125"/>
              <a:gd name="connsiteX183" fmla="*/ 2881968 w 4437063"/>
              <a:gd name="connsiteY183" fmla="*/ 1670568 h 4810125"/>
              <a:gd name="connsiteX184" fmla="*/ 2934757 w 4437063"/>
              <a:gd name="connsiteY184" fmla="*/ 1662235 h 4810125"/>
              <a:gd name="connsiteX185" fmla="*/ 2995087 w 4437063"/>
              <a:gd name="connsiteY185" fmla="*/ 1656680 h 4810125"/>
              <a:gd name="connsiteX186" fmla="*/ 3161393 w 4437063"/>
              <a:gd name="connsiteY186" fmla="*/ 1651521 h 4810125"/>
              <a:gd name="connsiteX187" fmla="*/ 3277291 w 4437063"/>
              <a:gd name="connsiteY187" fmla="*/ 1651521 h 4810125"/>
              <a:gd name="connsiteX188" fmla="*/ 3375724 w 4437063"/>
              <a:gd name="connsiteY188" fmla="*/ 1651124 h 4810125"/>
              <a:gd name="connsiteX189" fmla="*/ 3522184 w 4437063"/>
              <a:gd name="connsiteY189" fmla="*/ 1646363 h 4810125"/>
              <a:gd name="connsiteX190" fmla="*/ 3641257 w 4437063"/>
              <a:gd name="connsiteY190" fmla="*/ 1633665 h 4810125"/>
              <a:gd name="connsiteX191" fmla="*/ 3714686 w 4437063"/>
              <a:gd name="connsiteY191" fmla="*/ 1621760 h 4810125"/>
              <a:gd name="connsiteX192" fmla="*/ 3727784 w 4437063"/>
              <a:gd name="connsiteY192" fmla="*/ 1619776 h 4810125"/>
              <a:gd name="connsiteX193" fmla="*/ 3754774 w 4437063"/>
              <a:gd name="connsiteY193" fmla="*/ 1611840 h 4810125"/>
              <a:gd name="connsiteX194" fmla="*/ 3800022 w 4437063"/>
              <a:gd name="connsiteY194" fmla="*/ 1594380 h 4810125"/>
              <a:gd name="connsiteX195" fmla="*/ 3865909 w 4437063"/>
              <a:gd name="connsiteY195" fmla="*/ 1559461 h 4810125"/>
              <a:gd name="connsiteX196" fmla="*/ 3934971 w 4437063"/>
              <a:gd name="connsiteY196" fmla="*/ 1512241 h 4810125"/>
              <a:gd name="connsiteX197" fmla="*/ 3969899 w 4437063"/>
              <a:gd name="connsiteY197" fmla="*/ 1484464 h 4810125"/>
              <a:gd name="connsiteX198" fmla="*/ 3991333 w 4437063"/>
              <a:gd name="connsiteY198" fmla="*/ 1465814 h 4810125"/>
              <a:gd name="connsiteX199" fmla="*/ 4034199 w 4437063"/>
              <a:gd name="connsiteY199" fmla="*/ 1424149 h 4810125"/>
              <a:gd name="connsiteX200" fmla="*/ 4095323 w 4437063"/>
              <a:gd name="connsiteY200" fmla="*/ 1356692 h 4810125"/>
              <a:gd name="connsiteX201" fmla="*/ 4169149 w 4437063"/>
              <a:gd name="connsiteY201" fmla="*/ 1266219 h 4810125"/>
              <a:gd name="connsiteX202" fmla="*/ 4231067 w 4437063"/>
              <a:gd name="connsiteY202" fmla="*/ 1189238 h 4810125"/>
              <a:gd name="connsiteX203" fmla="*/ 4256469 w 4437063"/>
              <a:gd name="connsiteY203" fmla="*/ 1161858 h 4810125"/>
              <a:gd name="connsiteX204" fmla="*/ 4268773 w 4437063"/>
              <a:gd name="connsiteY204" fmla="*/ 1150747 h 4810125"/>
              <a:gd name="connsiteX205" fmla="*/ 4296953 w 4437063"/>
              <a:gd name="connsiteY205" fmla="*/ 1130510 h 4810125"/>
              <a:gd name="connsiteX206" fmla="*/ 4327119 w 4437063"/>
              <a:gd name="connsiteY206" fmla="*/ 1115035 h 4810125"/>
              <a:gd name="connsiteX207" fmla="*/ 4356887 w 4437063"/>
              <a:gd name="connsiteY207" fmla="*/ 1102733 h 4810125"/>
              <a:gd name="connsiteX208" fmla="*/ 4421981 w 4437063"/>
              <a:gd name="connsiteY208" fmla="*/ 1083687 h 4810125"/>
              <a:gd name="connsiteX209" fmla="*/ 4429592 w 4437063"/>
              <a:gd name="connsiteY209" fmla="*/ 1082685 h 4810125"/>
              <a:gd name="connsiteX210" fmla="*/ 4392609 w 4437063"/>
              <a:gd name="connsiteY210" fmla="*/ 1094004 h 4810125"/>
              <a:gd name="connsiteX211" fmla="*/ 4355299 w 4437063"/>
              <a:gd name="connsiteY211" fmla="*/ 1112257 h 4810125"/>
              <a:gd name="connsiteX212" fmla="*/ 4333469 w 4437063"/>
              <a:gd name="connsiteY212" fmla="*/ 1126145 h 4810125"/>
              <a:gd name="connsiteX213" fmla="*/ 4322356 w 4437063"/>
              <a:gd name="connsiteY213" fmla="*/ 1134081 h 4810125"/>
              <a:gd name="connsiteX214" fmla="*/ 4297747 w 4437063"/>
              <a:gd name="connsiteY214" fmla="*/ 1157890 h 4810125"/>
              <a:gd name="connsiteX215" fmla="*/ 4256469 w 4437063"/>
              <a:gd name="connsiteY215" fmla="*/ 1206698 h 4810125"/>
              <a:gd name="connsiteX216" fmla="*/ 4199314 w 4437063"/>
              <a:gd name="connsiteY216" fmla="*/ 1287250 h 4810125"/>
              <a:gd name="connsiteX217" fmla="*/ 4145334 w 4437063"/>
              <a:gd name="connsiteY217" fmla="*/ 1372167 h 4810125"/>
              <a:gd name="connsiteX218" fmla="*/ 4122313 w 4437063"/>
              <a:gd name="connsiteY218" fmla="*/ 1411054 h 4810125"/>
              <a:gd name="connsiteX219" fmla="*/ 4100086 w 4437063"/>
              <a:gd name="connsiteY219" fmla="*/ 1446371 h 4810125"/>
              <a:gd name="connsiteX220" fmla="*/ 4054838 w 4437063"/>
              <a:gd name="connsiteY220" fmla="*/ 1508273 h 4810125"/>
              <a:gd name="connsiteX221" fmla="*/ 4008400 w 4437063"/>
              <a:gd name="connsiteY221" fmla="*/ 1559461 h 4810125"/>
              <a:gd name="connsiteX222" fmla="*/ 3959580 w 4437063"/>
              <a:gd name="connsiteY222" fmla="*/ 1604698 h 4810125"/>
              <a:gd name="connsiteX223" fmla="*/ 3933781 w 4437063"/>
              <a:gd name="connsiteY223" fmla="*/ 1625332 h 4810125"/>
              <a:gd name="connsiteX224" fmla="*/ 3919889 w 4437063"/>
              <a:gd name="connsiteY224" fmla="*/ 1635649 h 4810125"/>
              <a:gd name="connsiteX225" fmla="*/ 3882976 w 4437063"/>
              <a:gd name="connsiteY225" fmla="*/ 1657076 h 4810125"/>
              <a:gd name="connsiteX226" fmla="*/ 3834950 w 4437063"/>
              <a:gd name="connsiteY226" fmla="*/ 1679298 h 4810125"/>
              <a:gd name="connsiteX227" fmla="*/ 3775810 w 4437063"/>
              <a:gd name="connsiteY227" fmla="*/ 1701122 h 4810125"/>
              <a:gd name="connsiteX228" fmla="*/ 3705954 w 4437063"/>
              <a:gd name="connsiteY228" fmla="*/ 1720963 h 4810125"/>
              <a:gd name="connsiteX229" fmla="*/ 3626175 w 4437063"/>
              <a:gd name="connsiteY229" fmla="*/ 1738819 h 4810125"/>
              <a:gd name="connsiteX230" fmla="*/ 3535679 w 4437063"/>
              <a:gd name="connsiteY230" fmla="*/ 1752707 h 4810125"/>
              <a:gd name="connsiteX231" fmla="*/ 3434864 w 4437063"/>
              <a:gd name="connsiteY231" fmla="*/ 1762231 h 4810125"/>
              <a:gd name="connsiteX232" fmla="*/ 3380487 w 4437063"/>
              <a:gd name="connsiteY232" fmla="*/ 1764215 h 4810125"/>
              <a:gd name="connsiteX233" fmla="*/ 3278084 w 4437063"/>
              <a:gd name="connsiteY233" fmla="*/ 1766596 h 4810125"/>
              <a:gd name="connsiteX234" fmla="*/ 3137975 w 4437063"/>
              <a:gd name="connsiteY234" fmla="*/ 1765802 h 4810125"/>
              <a:gd name="connsiteX235" fmla="*/ 3064546 w 4437063"/>
              <a:gd name="connsiteY235" fmla="*/ 1767786 h 4810125"/>
              <a:gd name="connsiteX236" fmla="*/ 3020886 w 4437063"/>
              <a:gd name="connsiteY236" fmla="*/ 1773342 h 4810125"/>
              <a:gd name="connsiteX237" fmla="*/ 2976432 w 4437063"/>
              <a:gd name="connsiteY237" fmla="*/ 1784452 h 4810125"/>
              <a:gd name="connsiteX238" fmla="*/ 2927612 w 4437063"/>
              <a:gd name="connsiteY238" fmla="*/ 1801118 h 4810125"/>
              <a:gd name="connsiteX239" fmla="*/ 2898638 w 4437063"/>
              <a:gd name="connsiteY239" fmla="*/ 1813419 h 4810125"/>
              <a:gd name="connsiteX240" fmla="*/ 2884349 w 4437063"/>
              <a:gd name="connsiteY240" fmla="*/ 1820165 h 4810125"/>
              <a:gd name="connsiteX241" fmla="*/ 2856565 w 4437063"/>
              <a:gd name="connsiteY241" fmla="*/ 1837625 h 4810125"/>
              <a:gd name="connsiteX242" fmla="*/ 2830766 w 4437063"/>
              <a:gd name="connsiteY242" fmla="*/ 1858656 h 4810125"/>
              <a:gd name="connsiteX243" fmla="*/ 2806554 w 4437063"/>
              <a:gd name="connsiteY243" fmla="*/ 1884051 h 4810125"/>
              <a:gd name="connsiteX244" fmla="*/ 2773214 w 4437063"/>
              <a:gd name="connsiteY244" fmla="*/ 1926113 h 4810125"/>
              <a:gd name="connsiteX245" fmla="*/ 2732729 w 4437063"/>
              <a:gd name="connsiteY245" fmla="*/ 1991984 h 4810125"/>
              <a:gd name="connsiteX246" fmla="*/ 2678749 w 4437063"/>
              <a:gd name="connsiteY246" fmla="*/ 2099916 h 4810125"/>
              <a:gd name="connsiteX247" fmla="*/ 2628738 w 4437063"/>
              <a:gd name="connsiteY247" fmla="*/ 2210229 h 4810125"/>
              <a:gd name="connsiteX248" fmla="*/ 2596192 w 4437063"/>
              <a:gd name="connsiteY248" fmla="*/ 2278480 h 4810125"/>
              <a:gd name="connsiteX249" fmla="*/ 2579522 w 4437063"/>
              <a:gd name="connsiteY249" fmla="*/ 2309828 h 4810125"/>
              <a:gd name="connsiteX250" fmla="*/ 2532686 w 4437063"/>
              <a:gd name="connsiteY250" fmla="*/ 2393158 h 4810125"/>
              <a:gd name="connsiteX251" fmla="*/ 2461639 w 4437063"/>
              <a:gd name="connsiteY251" fmla="*/ 2515772 h 4810125"/>
              <a:gd name="connsiteX252" fmla="*/ 2401706 w 4437063"/>
              <a:gd name="connsiteY252" fmla="*/ 2610213 h 4810125"/>
              <a:gd name="connsiteX253" fmla="*/ 2335025 w 4437063"/>
              <a:gd name="connsiteY253" fmla="*/ 2709019 h 4810125"/>
              <a:gd name="connsiteX254" fmla="*/ 2291364 w 4437063"/>
              <a:gd name="connsiteY254" fmla="*/ 2771318 h 4810125"/>
              <a:gd name="connsiteX255" fmla="*/ 2312004 w 4437063"/>
              <a:gd name="connsiteY255" fmla="*/ 2766953 h 4810125"/>
              <a:gd name="connsiteX256" fmla="*/ 2447747 w 4437063"/>
              <a:gd name="connsiteY256" fmla="*/ 2726082 h 4810125"/>
              <a:gd name="connsiteX257" fmla="*/ 2540227 w 4437063"/>
              <a:gd name="connsiteY257" fmla="*/ 2690369 h 4810125"/>
              <a:gd name="connsiteX258" fmla="*/ 2607305 w 4437063"/>
              <a:gd name="connsiteY258" fmla="*/ 2660608 h 4810125"/>
              <a:gd name="connsiteX259" fmla="*/ 2641440 w 4437063"/>
              <a:gd name="connsiteY259" fmla="*/ 2643545 h 4810125"/>
              <a:gd name="connsiteX260" fmla="*/ 2681131 w 4437063"/>
              <a:gd name="connsiteY260" fmla="*/ 2624101 h 4810125"/>
              <a:gd name="connsiteX261" fmla="*/ 2752178 w 4437063"/>
              <a:gd name="connsiteY261" fmla="*/ 2591563 h 4810125"/>
              <a:gd name="connsiteX262" fmla="*/ 2842673 w 4437063"/>
              <a:gd name="connsiteY262" fmla="*/ 2554263 h 4810125"/>
              <a:gd name="connsiteX263" fmla="*/ 2941107 w 4437063"/>
              <a:gd name="connsiteY263" fmla="*/ 2516566 h 4810125"/>
              <a:gd name="connsiteX264" fmla="*/ 3006201 w 4437063"/>
              <a:gd name="connsiteY264" fmla="*/ 2487996 h 4810125"/>
              <a:gd name="connsiteX265" fmla="*/ 3049067 w 4437063"/>
              <a:gd name="connsiteY265" fmla="*/ 2465377 h 4810125"/>
              <a:gd name="connsiteX266" fmla="*/ 3070500 w 4437063"/>
              <a:gd name="connsiteY266" fmla="*/ 2451886 h 4810125"/>
              <a:gd name="connsiteX267" fmla="*/ 3096696 w 4437063"/>
              <a:gd name="connsiteY267" fmla="*/ 2435220 h 4810125"/>
              <a:gd name="connsiteX268" fmla="*/ 3139563 w 4437063"/>
              <a:gd name="connsiteY268" fmla="*/ 2403872 h 4810125"/>
              <a:gd name="connsiteX269" fmla="*/ 3173697 w 4437063"/>
              <a:gd name="connsiteY269" fmla="*/ 2374905 h 4810125"/>
              <a:gd name="connsiteX270" fmla="*/ 3199893 w 4437063"/>
              <a:gd name="connsiteY270" fmla="*/ 2347922 h 4810125"/>
              <a:gd name="connsiteX271" fmla="*/ 3231249 w 4437063"/>
              <a:gd name="connsiteY271" fmla="*/ 2309431 h 4810125"/>
              <a:gd name="connsiteX272" fmla="*/ 3266574 w 4437063"/>
              <a:gd name="connsiteY272" fmla="*/ 2263005 h 4810125"/>
              <a:gd name="connsiteX273" fmla="*/ 3287213 w 4437063"/>
              <a:gd name="connsiteY273" fmla="*/ 2241180 h 4810125"/>
              <a:gd name="connsiteX274" fmla="*/ 3298724 w 4437063"/>
              <a:gd name="connsiteY274" fmla="*/ 2229673 h 4810125"/>
              <a:gd name="connsiteX275" fmla="*/ 3324920 w 4437063"/>
              <a:gd name="connsiteY275" fmla="*/ 2207054 h 4810125"/>
              <a:gd name="connsiteX276" fmla="*/ 3356276 w 4437063"/>
              <a:gd name="connsiteY276" fmla="*/ 2184833 h 4810125"/>
              <a:gd name="connsiteX277" fmla="*/ 3391998 w 4437063"/>
              <a:gd name="connsiteY277" fmla="*/ 2163802 h 4810125"/>
              <a:gd name="connsiteX278" fmla="*/ 3433276 w 4437063"/>
              <a:gd name="connsiteY278" fmla="*/ 2144755 h 4810125"/>
              <a:gd name="connsiteX279" fmla="*/ 3481303 w 4437063"/>
              <a:gd name="connsiteY279" fmla="*/ 2128883 h 4810125"/>
              <a:gd name="connsiteX280" fmla="*/ 3534489 w 4437063"/>
              <a:gd name="connsiteY280" fmla="*/ 2116582 h 4810125"/>
              <a:gd name="connsiteX281" fmla="*/ 3594819 w 4437063"/>
              <a:gd name="connsiteY281" fmla="*/ 2108249 h 4810125"/>
              <a:gd name="connsiteX282" fmla="*/ 3627763 w 4437063"/>
              <a:gd name="connsiteY282" fmla="*/ 2106662 h 4810125"/>
              <a:gd name="connsiteX283" fmla="*/ 3658722 w 4437063"/>
              <a:gd name="connsiteY283" fmla="*/ 2105868 h 4810125"/>
              <a:gd name="connsiteX284" fmla="*/ 3713098 w 4437063"/>
              <a:gd name="connsiteY284" fmla="*/ 2107852 h 4810125"/>
              <a:gd name="connsiteX285" fmla="*/ 3757949 w 4437063"/>
              <a:gd name="connsiteY285" fmla="*/ 2113011 h 4810125"/>
              <a:gd name="connsiteX286" fmla="*/ 3794068 w 4437063"/>
              <a:gd name="connsiteY286" fmla="*/ 2120550 h 4810125"/>
              <a:gd name="connsiteX287" fmla="*/ 3834156 w 4437063"/>
              <a:gd name="connsiteY287" fmla="*/ 2132851 h 4810125"/>
              <a:gd name="connsiteX288" fmla="*/ 3859955 w 4437063"/>
              <a:gd name="connsiteY288" fmla="*/ 2145946 h 4810125"/>
              <a:gd name="connsiteX289" fmla="*/ 3861940 w 4437063"/>
              <a:gd name="connsiteY289" fmla="*/ 2147533 h 4810125"/>
              <a:gd name="connsiteX290" fmla="*/ 3853208 w 4437063"/>
              <a:gd name="connsiteY290" fmla="*/ 2146343 h 4810125"/>
              <a:gd name="connsiteX291" fmla="*/ 3765490 w 4437063"/>
              <a:gd name="connsiteY291" fmla="*/ 2141184 h 4810125"/>
              <a:gd name="connsiteX292" fmla="*/ 3667454 w 4437063"/>
              <a:gd name="connsiteY292" fmla="*/ 2141184 h 4810125"/>
              <a:gd name="connsiteX293" fmla="*/ 3597597 w 4437063"/>
              <a:gd name="connsiteY293" fmla="*/ 2145946 h 4810125"/>
              <a:gd name="connsiteX294" fmla="*/ 3528932 w 4437063"/>
              <a:gd name="connsiteY294" fmla="*/ 2156263 h 4810125"/>
              <a:gd name="connsiteX295" fmla="*/ 3482096 w 4437063"/>
              <a:gd name="connsiteY295" fmla="*/ 2168564 h 4810125"/>
              <a:gd name="connsiteX296" fmla="*/ 3453916 w 4437063"/>
              <a:gd name="connsiteY296" fmla="*/ 2178881 h 4810125"/>
              <a:gd name="connsiteX297" fmla="*/ 3441215 w 4437063"/>
              <a:gd name="connsiteY297" fmla="*/ 2185627 h 4810125"/>
              <a:gd name="connsiteX298" fmla="*/ 3417003 w 4437063"/>
              <a:gd name="connsiteY298" fmla="*/ 2198325 h 4810125"/>
              <a:gd name="connsiteX299" fmla="*/ 3376121 w 4437063"/>
              <a:gd name="connsiteY299" fmla="*/ 2228482 h 4810125"/>
              <a:gd name="connsiteX300" fmla="*/ 3342781 w 4437063"/>
              <a:gd name="connsiteY300" fmla="*/ 2261417 h 4810125"/>
              <a:gd name="connsiteX301" fmla="*/ 3313806 w 4437063"/>
              <a:gd name="connsiteY301" fmla="*/ 2296337 h 4810125"/>
              <a:gd name="connsiteX302" fmla="*/ 3276894 w 4437063"/>
              <a:gd name="connsiteY302" fmla="*/ 2351096 h 4810125"/>
              <a:gd name="connsiteX303" fmla="*/ 3240775 w 4437063"/>
              <a:gd name="connsiteY303" fmla="*/ 2403872 h 4810125"/>
              <a:gd name="connsiteX304" fmla="*/ 3213785 w 4437063"/>
              <a:gd name="connsiteY304" fmla="*/ 2436807 h 4810125"/>
              <a:gd name="connsiteX305" fmla="*/ 3198702 w 4437063"/>
              <a:gd name="connsiteY305" fmla="*/ 2451886 h 4810125"/>
              <a:gd name="connsiteX306" fmla="*/ 3180047 w 4437063"/>
              <a:gd name="connsiteY306" fmla="*/ 2469346 h 4810125"/>
              <a:gd name="connsiteX307" fmla="*/ 3141150 w 4437063"/>
              <a:gd name="connsiteY307" fmla="*/ 2501090 h 4810125"/>
              <a:gd name="connsiteX308" fmla="*/ 3080026 w 4437063"/>
              <a:gd name="connsiteY308" fmla="*/ 2543946 h 4810125"/>
              <a:gd name="connsiteX309" fmla="*/ 2949839 w 4437063"/>
              <a:gd name="connsiteY309" fmla="*/ 2618943 h 4810125"/>
              <a:gd name="connsiteX310" fmla="*/ 2888932 w 4437063"/>
              <a:gd name="connsiteY310" fmla="*/ 2652474 h 4810125"/>
              <a:gd name="connsiteX311" fmla="*/ 2891235 w 4437063"/>
              <a:gd name="connsiteY311" fmla="*/ 2657078 h 4810125"/>
              <a:gd name="connsiteX312" fmla="*/ 2896791 w 4437063"/>
              <a:gd name="connsiteY312" fmla="*/ 2664619 h 4810125"/>
              <a:gd name="connsiteX313" fmla="*/ 2915047 w 4437063"/>
              <a:gd name="connsiteY313" fmla="*/ 2681685 h 4810125"/>
              <a:gd name="connsiteX314" fmla="*/ 2940447 w 4437063"/>
              <a:gd name="connsiteY314" fmla="*/ 2697957 h 4810125"/>
              <a:gd name="connsiteX315" fmla="*/ 2973388 w 4437063"/>
              <a:gd name="connsiteY315" fmla="*/ 2713435 h 4810125"/>
              <a:gd name="connsiteX316" fmla="*/ 2992438 w 4437063"/>
              <a:gd name="connsiteY316" fmla="*/ 2720182 h 4810125"/>
              <a:gd name="connsiteX317" fmla="*/ 3012678 w 4437063"/>
              <a:gd name="connsiteY317" fmla="*/ 2725738 h 4810125"/>
              <a:gd name="connsiteX318" fmla="*/ 3056731 w 4437063"/>
              <a:gd name="connsiteY318" fmla="*/ 2736057 h 4810125"/>
              <a:gd name="connsiteX319" fmla="*/ 3105150 w 4437063"/>
              <a:gd name="connsiteY319" fmla="*/ 2744391 h 4810125"/>
              <a:gd name="connsiteX320" fmla="*/ 3156347 w 4437063"/>
              <a:gd name="connsiteY320" fmla="*/ 2749550 h 4810125"/>
              <a:gd name="connsiteX321" fmla="*/ 3182938 w 4437063"/>
              <a:gd name="connsiteY321" fmla="*/ 2751535 h 4810125"/>
              <a:gd name="connsiteX322" fmla="*/ 3209528 w 4437063"/>
              <a:gd name="connsiteY322" fmla="*/ 2752725 h 4810125"/>
              <a:gd name="connsiteX323" fmla="*/ 3264694 w 4437063"/>
              <a:gd name="connsiteY323" fmla="*/ 2751535 h 4810125"/>
              <a:gd name="connsiteX324" fmla="*/ 3292872 w 4437063"/>
              <a:gd name="connsiteY324" fmla="*/ 2749154 h 4810125"/>
              <a:gd name="connsiteX325" fmla="*/ 3350022 w 4437063"/>
              <a:gd name="connsiteY325" fmla="*/ 2744788 h 4810125"/>
              <a:gd name="connsiteX326" fmla="*/ 3408363 w 4437063"/>
              <a:gd name="connsiteY326" fmla="*/ 2737644 h 4810125"/>
              <a:gd name="connsiteX327" fmla="*/ 3465910 w 4437063"/>
              <a:gd name="connsiteY327" fmla="*/ 2730897 h 4810125"/>
              <a:gd name="connsiteX328" fmla="*/ 3581003 w 4437063"/>
              <a:gd name="connsiteY328" fmla="*/ 2719388 h 4810125"/>
              <a:gd name="connsiteX329" fmla="*/ 3636566 w 4437063"/>
              <a:gd name="connsiteY329" fmla="*/ 2716610 h 4810125"/>
              <a:gd name="connsiteX330" fmla="*/ 3664347 w 4437063"/>
              <a:gd name="connsiteY330" fmla="*/ 2715419 h 4810125"/>
              <a:gd name="connsiteX331" fmla="*/ 3717528 w 4437063"/>
              <a:gd name="connsiteY331" fmla="*/ 2718594 h 4810125"/>
              <a:gd name="connsiteX332" fmla="*/ 3767931 w 4437063"/>
              <a:gd name="connsiteY332" fmla="*/ 2726928 h 4810125"/>
              <a:gd name="connsiteX333" fmla="*/ 3813572 w 4437063"/>
              <a:gd name="connsiteY333" fmla="*/ 2739628 h 4810125"/>
              <a:gd name="connsiteX334" fmla="*/ 3834210 w 4437063"/>
              <a:gd name="connsiteY334" fmla="*/ 2748360 h 4810125"/>
              <a:gd name="connsiteX335" fmla="*/ 3854053 w 4437063"/>
              <a:gd name="connsiteY335" fmla="*/ 2757885 h 4810125"/>
              <a:gd name="connsiteX336" fmla="*/ 3888581 w 4437063"/>
              <a:gd name="connsiteY336" fmla="*/ 2777729 h 4810125"/>
              <a:gd name="connsiteX337" fmla="*/ 3931047 w 4437063"/>
              <a:gd name="connsiteY337" fmla="*/ 2808685 h 4810125"/>
              <a:gd name="connsiteX338" fmla="*/ 3952081 w 4437063"/>
              <a:gd name="connsiteY338" fmla="*/ 2826147 h 4810125"/>
              <a:gd name="connsiteX339" fmla="*/ 3984228 w 4437063"/>
              <a:gd name="connsiteY339" fmla="*/ 2855516 h 4810125"/>
              <a:gd name="connsiteX340" fmla="*/ 3990975 w 4437063"/>
              <a:gd name="connsiteY340" fmla="*/ 2862263 h 4810125"/>
              <a:gd name="connsiteX341" fmla="*/ 3983831 w 4437063"/>
              <a:gd name="connsiteY341" fmla="*/ 2855913 h 4810125"/>
              <a:gd name="connsiteX342" fmla="*/ 3949700 w 4437063"/>
              <a:gd name="connsiteY342" fmla="*/ 2828132 h 4810125"/>
              <a:gd name="connsiteX343" fmla="*/ 3928269 w 4437063"/>
              <a:gd name="connsiteY343" fmla="*/ 2811860 h 4810125"/>
              <a:gd name="connsiteX344" fmla="*/ 3885010 w 4437063"/>
              <a:gd name="connsiteY344" fmla="*/ 2783682 h 4810125"/>
              <a:gd name="connsiteX345" fmla="*/ 3850085 w 4437063"/>
              <a:gd name="connsiteY345" fmla="*/ 2765425 h 4810125"/>
              <a:gd name="connsiteX346" fmla="*/ 3830638 w 4437063"/>
              <a:gd name="connsiteY346" fmla="*/ 2757885 h 4810125"/>
              <a:gd name="connsiteX347" fmla="*/ 3810000 w 4437063"/>
              <a:gd name="connsiteY347" fmla="*/ 2750741 h 4810125"/>
              <a:gd name="connsiteX348" fmla="*/ 3765153 w 4437063"/>
              <a:gd name="connsiteY348" fmla="*/ 2740422 h 4810125"/>
              <a:gd name="connsiteX349" fmla="*/ 3716338 w 4437063"/>
              <a:gd name="connsiteY349" fmla="*/ 2734469 h 4810125"/>
              <a:gd name="connsiteX350" fmla="*/ 3664347 w 4437063"/>
              <a:gd name="connsiteY350" fmla="*/ 2734469 h 4810125"/>
              <a:gd name="connsiteX351" fmla="*/ 3637756 w 4437063"/>
              <a:gd name="connsiteY351" fmla="*/ 2737247 h 4810125"/>
              <a:gd name="connsiteX352" fmla="*/ 3582988 w 4437063"/>
              <a:gd name="connsiteY352" fmla="*/ 2742407 h 4810125"/>
              <a:gd name="connsiteX353" fmla="*/ 3469878 w 4437063"/>
              <a:gd name="connsiteY353" fmla="*/ 2759869 h 4810125"/>
              <a:gd name="connsiteX354" fmla="*/ 3412331 w 4437063"/>
              <a:gd name="connsiteY354" fmla="*/ 2769791 h 4810125"/>
              <a:gd name="connsiteX355" fmla="*/ 3354785 w 4437063"/>
              <a:gd name="connsiteY355" fmla="*/ 2779316 h 4810125"/>
              <a:gd name="connsiteX356" fmla="*/ 3296444 w 4437063"/>
              <a:gd name="connsiteY356" fmla="*/ 2786460 h 4810125"/>
              <a:gd name="connsiteX357" fmla="*/ 3267869 w 4437063"/>
              <a:gd name="connsiteY357" fmla="*/ 2790825 h 4810125"/>
              <a:gd name="connsiteX358" fmla="*/ 3210322 w 4437063"/>
              <a:gd name="connsiteY358" fmla="*/ 2795191 h 4810125"/>
              <a:gd name="connsiteX359" fmla="*/ 3181747 w 4437063"/>
              <a:gd name="connsiteY359" fmla="*/ 2794794 h 4810125"/>
              <a:gd name="connsiteX360" fmla="*/ 3153966 w 4437063"/>
              <a:gd name="connsiteY360" fmla="*/ 2794794 h 4810125"/>
              <a:gd name="connsiteX361" fmla="*/ 3099991 w 4437063"/>
              <a:gd name="connsiteY361" fmla="*/ 2791619 h 4810125"/>
              <a:gd name="connsiteX362" fmla="*/ 3048794 w 4437063"/>
              <a:gd name="connsiteY362" fmla="*/ 2786063 h 4810125"/>
              <a:gd name="connsiteX363" fmla="*/ 3000375 w 4437063"/>
              <a:gd name="connsiteY363" fmla="*/ 2777332 h 4810125"/>
              <a:gd name="connsiteX364" fmla="*/ 2977753 w 4437063"/>
              <a:gd name="connsiteY364" fmla="*/ 2771775 h 4810125"/>
              <a:gd name="connsiteX365" fmla="*/ 2955528 w 4437063"/>
              <a:gd name="connsiteY365" fmla="*/ 2765425 h 4810125"/>
              <a:gd name="connsiteX366" fmla="*/ 2915047 w 4437063"/>
              <a:gd name="connsiteY366" fmla="*/ 2749154 h 4810125"/>
              <a:gd name="connsiteX367" fmla="*/ 2880122 w 4437063"/>
              <a:gd name="connsiteY367" fmla="*/ 2728913 h 4810125"/>
              <a:gd name="connsiteX368" fmla="*/ 2851547 w 4437063"/>
              <a:gd name="connsiteY368" fmla="*/ 2705497 h 4810125"/>
              <a:gd name="connsiteX369" fmla="*/ 2841228 w 4437063"/>
              <a:gd name="connsiteY369" fmla="*/ 2692003 h 4810125"/>
              <a:gd name="connsiteX370" fmla="*/ 2834672 w 4437063"/>
              <a:gd name="connsiteY370" fmla="*/ 2681871 h 4810125"/>
              <a:gd name="connsiteX371" fmla="*/ 2809730 w 4437063"/>
              <a:gd name="connsiteY371" fmla="*/ 2695130 h 4810125"/>
              <a:gd name="connsiteX372" fmla="*/ 2726378 w 4437063"/>
              <a:gd name="connsiteY372" fmla="*/ 2736399 h 4810125"/>
              <a:gd name="connsiteX373" fmla="*/ 2668826 w 4437063"/>
              <a:gd name="connsiteY373" fmla="*/ 2766953 h 4810125"/>
              <a:gd name="connsiteX374" fmla="*/ 2609687 w 4437063"/>
              <a:gd name="connsiteY374" fmla="*/ 2804253 h 4810125"/>
              <a:gd name="connsiteX375" fmla="*/ 2550150 w 4437063"/>
              <a:gd name="connsiteY375" fmla="*/ 2849092 h 4810125"/>
              <a:gd name="connsiteX376" fmla="*/ 2506490 w 4437063"/>
              <a:gd name="connsiteY376" fmla="*/ 2889567 h 4810125"/>
              <a:gd name="connsiteX377" fmla="*/ 2477516 w 4437063"/>
              <a:gd name="connsiteY377" fmla="*/ 2920518 h 4810125"/>
              <a:gd name="connsiteX378" fmla="*/ 2448541 w 4437063"/>
              <a:gd name="connsiteY378" fmla="*/ 2954247 h 4810125"/>
              <a:gd name="connsiteX379" fmla="*/ 2421551 w 4437063"/>
              <a:gd name="connsiteY379" fmla="*/ 2991944 h 4810125"/>
              <a:gd name="connsiteX380" fmla="*/ 2407659 w 4437063"/>
              <a:gd name="connsiteY380" fmla="*/ 3011784 h 4810125"/>
              <a:gd name="connsiteX381" fmla="*/ 2393767 w 4437063"/>
              <a:gd name="connsiteY381" fmla="*/ 3034006 h 4810125"/>
              <a:gd name="connsiteX382" fmla="*/ 2368762 w 4437063"/>
              <a:gd name="connsiteY382" fmla="*/ 3079242 h 4810125"/>
              <a:gd name="connsiteX383" fmla="*/ 2347726 w 4437063"/>
              <a:gd name="connsiteY383" fmla="*/ 3126066 h 4810125"/>
              <a:gd name="connsiteX384" fmla="*/ 2329865 w 4437063"/>
              <a:gd name="connsiteY384" fmla="*/ 3174079 h 4810125"/>
              <a:gd name="connsiteX385" fmla="*/ 2315576 w 4437063"/>
              <a:gd name="connsiteY385" fmla="*/ 3222887 h 4810125"/>
              <a:gd name="connsiteX386" fmla="*/ 2303669 w 4437063"/>
              <a:gd name="connsiteY386" fmla="*/ 3272885 h 4810125"/>
              <a:gd name="connsiteX387" fmla="*/ 2290571 w 4437063"/>
              <a:gd name="connsiteY387" fmla="*/ 3348676 h 4810125"/>
              <a:gd name="connsiteX388" fmla="*/ 2281839 w 4437063"/>
              <a:gd name="connsiteY388" fmla="*/ 3452243 h 4810125"/>
              <a:gd name="connsiteX389" fmla="*/ 2279457 w 4437063"/>
              <a:gd name="connsiteY389" fmla="*/ 3557794 h 4810125"/>
              <a:gd name="connsiteX390" fmla="*/ 2284220 w 4437063"/>
              <a:gd name="connsiteY390" fmla="*/ 3716915 h 4810125"/>
              <a:gd name="connsiteX391" fmla="*/ 2289777 w 4437063"/>
              <a:gd name="connsiteY391" fmla="*/ 3822466 h 4810125"/>
              <a:gd name="connsiteX392" fmla="*/ 2293349 w 4437063"/>
              <a:gd name="connsiteY392" fmla="*/ 3878416 h 4810125"/>
              <a:gd name="connsiteX393" fmla="*/ 2307241 w 4437063"/>
              <a:gd name="connsiteY393" fmla="*/ 4016903 h 4810125"/>
              <a:gd name="connsiteX394" fmla="*/ 2337406 w 4437063"/>
              <a:gd name="connsiteY394" fmla="*/ 4258163 h 4810125"/>
              <a:gd name="connsiteX395" fmla="*/ 2407659 w 4437063"/>
              <a:gd name="connsiteY395" fmla="*/ 4721637 h 4810125"/>
              <a:gd name="connsiteX396" fmla="*/ 2422345 w 4437063"/>
              <a:gd name="connsiteY396" fmla="*/ 4810125 h 4810125"/>
              <a:gd name="connsiteX397" fmla="*/ 1739262 w 4437063"/>
              <a:gd name="connsiteY397" fmla="*/ 4810125 h 4810125"/>
              <a:gd name="connsiteX398" fmla="*/ 1857144 w 4437063"/>
              <a:gd name="connsiteY398" fmla="*/ 4274432 h 4810125"/>
              <a:gd name="connsiteX399" fmla="*/ 1866273 w 4437063"/>
              <a:gd name="connsiteY399" fmla="*/ 4218085 h 4810125"/>
              <a:gd name="connsiteX400" fmla="*/ 1908346 w 4437063"/>
              <a:gd name="connsiteY400" fmla="*/ 3914129 h 4810125"/>
              <a:gd name="connsiteX401" fmla="*/ 1926604 w 4437063"/>
              <a:gd name="connsiteY401" fmla="*/ 3748263 h 4810125"/>
              <a:gd name="connsiteX402" fmla="*/ 1934145 w 4437063"/>
              <a:gd name="connsiteY402" fmla="*/ 3649060 h 4810125"/>
              <a:gd name="connsiteX403" fmla="*/ 1935733 w 4437063"/>
              <a:gd name="connsiteY403" fmla="*/ 3606602 h 4810125"/>
              <a:gd name="connsiteX404" fmla="*/ 1936923 w 4437063"/>
              <a:gd name="connsiteY404" fmla="*/ 3565730 h 4810125"/>
              <a:gd name="connsiteX405" fmla="*/ 1933351 w 4437063"/>
              <a:gd name="connsiteY405" fmla="*/ 3491924 h 4810125"/>
              <a:gd name="connsiteX406" fmla="*/ 1923825 w 4437063"/>
              <a:gd name="connsiteY406" fmla="*/ 3424863 h 4810125"/>
              <a:gd name="connsiteX407" fmla="*/ 1909933 w 4437063"/>
              <a:gd name="connsiteY407" fmla="*/ 3365342 h 4810125"/>
              <a:gd name="connsiteX408" fmla="*/ 1891675 w 4437063"/>
              <a:gd name="connsiteY408" fmla="*/ 3312169 h 4810125"/>
              <a:gd name="connsiteX409" fmla="*/ 1869448 w 4437063"/>
              <a:gd name="connsiteY409" fmla="*/ 3264552 h 4810125"/>
              <a:gd name="connsiteX410" fmla="*/ 1843252 w 4437063"/>
              <a:gd name="connsiteY410" fmla="*/ 3222490 h 4810125"/>
              <a:gd name="connsiteX411" fmla="*/ 1814278 w 4437063"/>
              <a:gd name="connsiteY411" fmla="*/ 3184397 h 4810125"/>
              <a:gd name="connsiteX412" fmla="*/ 1782525 w 4437063"/>
              <a:gd name="connsiteY412" fmla="*/ 3149080 h 4810125"/>
              <a:gd name="connsiteX413" fmla="*/ 1749185 w 4437063"/>
              <a:gd name="connsiteY413" fmla="*/ 3117733 h 4810125"/>
              <a:gd name="connsiteX414" fmla="*/ 1695602 w 4437063"/>
              <a:gd name="connsiteY414" fmla="*/ 3074877 h 4810125"/>
              <a:gd name="connsiteX415" fmla="*/ 1621776 w 4437063"/>
              <a:gd name="connsiteY415" fmla="*/ 3021705 h 4810125"/>
              <a:gd name="connsiteX416" fmla="*/ 1548348 w 4437063"/>
              <a:gd name="connsiteY416" fmla="*/ 2968929 h 4810125"/>
              <a:gd name="connsiteX417" fmla="*/ 1513420 w 4437063"/>
              <a:gd name="connsiteY417" fmla="*/ 2940359 h 4810125"/>
              <a:gd name="connsiteX418" fmla="*/ 1448723 w 4437063"/>
              <a:gd name="connsiteY418" fmla="*/ 2884409 h 4810125"/>
              <a:gd name="connsiteX419" fmla="*/ 1346320 w 4437063"/>
              <a:gd name="connsiteY419" fmla="*/ 2793936 h 4810125"/>
              <a:gd name="connsiteX420" fmla="*/ 1275273 w 4437063"/>
              <a:gd name="connsiteY420" fmla="*/ 2733224 h 4810125"/>
              <a:gd name="connsiteX421" fmla="*/ 1200654 w 4437063"/>
              <a:gd name="connsiteY421" fmla="*/ 2674496 h 4810125"/>
              <a:gd name="connsiteX422" fmla="*/ 1123654 w 4437063"/>
              <a:gd name="connsiteY422" fmla="*/ 2620927 h 4810125"/>
              <a:gd name="connsiteX423" fmla="*/ 1062926 w 4437063"/>
              <a:gd name="connsiteY423" fmla="*/ 2585611 h 4810125"/>
              <a:gd name="connsiteX424" fmla="*/ 1021648 w 4437063"/>
              <a:gd name="connsiteY424" fmla="*/ 2563786 h 4810125"/>
              <a:gd name="connsiteX425" fmla="*/ 979575 w 4437063"/>
              <a:gd name="connsiteY425" fmla="*/ 2545533 h 4810125"/>
              <a:gd name="connsiteX426" fmla="*/ 935518 w 4437063"/>
              <a:gd name="connsiteY426" fmla="*/ 2529661 h 4810125"/>
              <a:gd name="connsiteX427" fmla="*/ 914085 w 4437063"/>
              <a:gd name="connsiteY427" fmla="*/ 2522915 h 4810125"/>
              <a:gd name="connsiteX428" fmla="*/ 871218 w 4437063"/>
              <a:gd name="connsiteY428" fmla="*/ 2511011 h 4810125"/>
              <a:gd name="connsiteX429" fmla="*/ 797790 w 4437063"/>
              <a:gd name="connsiteY429" fmla="*/ 2495932 h 4810125"/>
              <a:gd name="connsiteX430" fmla="*/ 735475 w 4437063"/>
              <a:gd name="connsiteY430" fmla="*/ 2489583 h 4810125"/>
              <a:gd name="connsiteX431" fmla="*/ 679908 w 4437063"/>
              <a:gd name="connsiteY431" fmla="*/ 2487996 h 4810125"/>
              <a:gd name="connsiteX432" fmla="*/ 601716 w 4437063"/>
              <a:gd name="connsiteY432" fmla="*/ 2488789 h 4810125"/>
              <a:gd name="connsiteX433" fmla="*/ 514793 w 4437063"/>
              <a:gd name="connsiteY433" fmla="*/ 2484821 h 4810125"/>
              <a:gd name="connsiteX434" fmla="*/ 446127 w 4437063"/>
              <a:gd name="connsiteY434" fmla="*/ 2474504 h 4810125"/>
              <a:gd name="connsiteX435" fmla="*/ 406436 w 4437063"/>
              <a:gd name="connsiteY435" fmla="*/ 2465377 h 4810125"/>
              <a:gd name="connsiteX436" fmla="*/ 369920 w 4437063"/>
              <a:gd name="connsiteY436" fmla="*/ 2455854 h 4810125"/>
              <a:gd name="connsiteX437" fmla="*/ 306415 w 4437063"/>
              <a:gd name="connsiteY437" fmla="*/ 2436410 h 4810125"/>
              <a:gd name="connsiteX438" fmla="*/ 252832 w 4437063"/>
              <a:gd name="connsiteY438" fmla="*/ 2414983 h 4810125"/>
              <a:gd name="connsiteX439" fmla="*/ 207584 w 4437063"/>
              <a:gd name="connsiteY439" fmla="*/ 2390777 h 4810125"/>
              <a:gd name="connsiteX440" fmla="*/ 170274 w 4437063"/>
              <a:gd name="connsiteY440" fmla="*/ 2364588 h 4810125"/>
              <a:gd name="connsiteX441" fmla="*/ 138125 w 4437063"/>
              <a:gd name="connsiteY441" fmla="*/ 2335224 h 4810125"/>
              <a:gd name="connsiteX442" fmla="*/ 111135 w 4437063"/>
              <a:gd name="connsiteY442" fmla="*/ 2303082 h 4810125"/>
              <a:gd name="connsiteX443" fmla="*/ 86923 w 4437063"/>
              <a:gd name="connsiteY443" fmla="*/ 2268163 h 4810125"/>
              <a:gd name="connsiteX444" fmla="*/ 75413 w 4437063"/>
              <a:gd name="connsiteY444" fmla="*/ 2249116 h 4810125"/>
              <a:gd name="connsiteX445" fmla="*/ 66681 w 4437063"/>
              <a:gd name="connsiteY445" fmla="*/ 2233244 h 4810125"/>
              <a:gd name="connsiteX446" fmla="*/ 53980 w 4437063"/>
              <a:gd name="connsiteY446" fmla="*/ 2201896 h 4810125"/>
              <a:gd name="connsiteX447" fmla="*/ 46835 w 4437063"/>
              <a:gd name="connsiteY447" fmla="*/ 2171738 h 4810125"/>
              <a:gd name="connsiteX448" fmla="*/ 43660 w 4437063"/>
              <a:gd name="connsiteY448" fmla="*/ 2143962 h 4810125"/>
              <a:gd name="connsiteX449" fmla="*/ 44057 w 4437063"/>
              <a:gd name="connsiteY449" fmla="*/ 2108646 h 4810125"/>
              <a:gd name="connsiteX450" fmla="*/ 48423 w 4437063"/>
              <a:gd name="connsiteY450" fmla="*/ 2080472 h 4810125"/>
              <a:gd name="connsiteX451" fmla="*/ 49217 w 4437063"/>
              <a:gd name="connsiteY451" fmla="*/ 2077298 h 4810125"/>
              <a:gd name="connsiteX452" fmla="*/ 50408 w 4437063"/>
              <a:gd name="connsiteY452" fmla="*/ 2091186 h 4810125"/>
              <a:gd name="connsiteX453" fmla="*/ 65093 w 4437063"/>
              <a:gd name="connsiteY453" fmla="*/ 2153088 h 4810125"/>
              <a:gd name="connsiteX454" fmla="*/ 75016 w 4437063"/>
              <a:gd name="connsiteY454" fmla="*/ 2180865 h 4810125"/>
              <a:gd name="connsiteX455" fmla="*/ 87717 w 4437063"/>
              <a:gd name="connsiteY455" fmla="*/ 2208642 h 4810125"/>
              <a:gd name="connsiteX456" fmla="*/ 104784 w 4437063"/>
              <a:gd name="connsiteY456" fmla="*/ 2234434 h 4810125"/>
              <a:gd name="connsiteX457" fmla="*/ 114707 w 4437063"/>
              <a:gd name="connsiteY457" fmla="*/ 2245545 h 4810125"/>
              <a:gd name="connsiteX458" fmla="*/ 124233 w 4437063"/>
              <a:gd name="connsiteY458" fmla="*/ 2255862 h 4810125"/>
              <a:gd name="connsiteX459" fmla="*/ 151620 w 4437063"/>
              <a:gd name="connsiteY459" fmla="*/ 2278877 h 4810125"/>
              <a:gd name="connsiteX460" fmla="*/ 186548 w 4437063"/>
              <a:gd name="connsiteY460" fmla="*/ 2304273 h 4810125"/>
              <a:gd name="connsiteX461" fmla="*/ 229811 w 4437063"/>
              <a:gd name="connsiteY461" fmla="*/ 2329272 h 4810125"/>
              <a:gd name="connsiteX462" fmla="*/ 280616 w 4437063"/>
              <a:gd name="connsiteY462" fmla="*/ 2354271 h 4810125"/>
              <a:gd name="connsiteX463" fmla="*/ 339358 w 4437063"/>
              <a:gd name="connsiteY463" fmla="*/ 2375698 h 4810125"/>
              <a:gd name="connsiteX464" fmla="*/ 405245 w 4437063"/>
              <a:gd name="connsiteY464" fmla="*/ 2393555 h 4810125"/>
              <a:gd name="connsiteX465" fmla="*/ 478277 w 4437063"/>
              <a:gd name="connsiteY465" fmla="*/ 2406253 h 4810125"/>
              <a:gd name="connsiteX466" fmla="*/ 517571 w 4437063"/>
              <a:gd name="connsiteY466" fmla="*/ 2409824 h 4810125"/>
              <a:gd name="connsiteX467" fmla="*/ 553293 w 4437063"/>
              <a:gd name="connsiteY467" fmla="*/ 2411411 h 4810125"/>
              <a:gd name="connsiteX468" fmla="*/ 658077 w 4437063"/>
              <a:gd name="connsiteY468" fmla="*/ 2410618 h 4810125"/>
              <a:gd name="connsiteX469" fmla="*/ 789058 w 4437063"/>
              <a:gd name="connsiteY469" fmla="*/ 2412205 h 4810125"/>
              <a:gd name="connsiteX470" fmla="*/ 895430 w 4437063"/>
              <a:gd name="connsiteY470" fmla="*/ 2420538 h 4810125"/>
              <a:gd name="connsiteX471" fmla="*/ 967271 w 4437063"/>
              <a:gd name="connsiteY471" fmla="*/ 2430061 h 4810125"/>
              <a:gd name="connsiteX472" fmla="*/ 1002596 w 4437063"/>
              <a:gd name="connsiteY472" fmla="*/ 2437601 h 4810125"/>
              <a:gd name="connsiteX473" fmla="*/ 1037524 w 4437063"/>
              <a:gd name="connsiteY473" fmla="*/ 2445537 h 4810125"/>
              <a:gd name="connsiteX474" fmla="*/ 1109762 w 4437063"/>
              <a:gd name="connsiteY474" fmla="*/ 2470536 h 4810125"/>
              <a:gd name="connsiteX475" fmla="*/ 1183190 w 4437063"/>
              <a:gd name="connsiteY475" fmla="*/ 2503471 h 4810125"/>
              <a:gd name="connsiteX476" fmla="*/ 1257809 w 4437063"/>
              <a:gd name="connsiteY476" fmla="*/ 2544343 h 4810125"/>
              <a:gd name="connsiteX477" fmla="*/ 1332825 w 4437063"/>
              <a:gd name="connsiteY477" fmla="*/ 2591563 h 4810125"/>
              <a:gd name="connsiteX478" fmla="*/ 1407842 w 4437063"/>
              <a:gd name="connsiteY478" fmla="*/ 2643545 h 4810125"/>
              <a:gd name="connsiteX479" fmla="*/ 1482461 w 4437063"/>
              <a:gd name="connsiteY479" fmla="*/ 2700289 h 4810125"/>
              <a:gd name="connsiteX480" fmla="*/ 1555492 w 4437063"/>
              <a:gd name="connsiteY480" fmla="*/ 2759414 h 4810125"/>
              <a:gd name="connsiteX481" fmla="*/ 1592008 w 4437063"/>
              <a:gd name="connsiteY481" fmla="*/ 2789571 h 4810125"/>
              <a:gd name="connsiteX482" fmla="*/ 1626936 w 4437063"/>
              <a:gd name="connsiteY482" fmla="*/ 2818935 h 4810125"/>
              <a:gd name="connsiteX483" fmla="*/ 1687267 w 4437063"/>
              <a:gd name="connsiteY483" fmla="*/ 2866552 h 4810125"/>
              <a:gd name="connsiteX484" fmla="*/ 1758710 w 4437063"/>
              <a:gd name="connsiteY484" fmla="*/ 2917344 h 4810125"/>
              <a:gd name="connsiteX485" fmla="*/ 1818644 w 4437063"/>
              <a:gd name="connsiteY485" fmla="*/ 2951866 h 4810125"/>
              <a:gd name="connsiteX486" fmla="*/ 1845237 w 4437063"/>
              <a:gd name="connsiteY486" fmla="*/ 2962580 h 4810125"/>
              <a:gd name="connsiteX487" fmla="*/ 1847221 w 4437063"/>
              <a:gd name="connsiteY487" fmla="*/ 2962977 h 4810125"/>
              <a:gd name="connsiteX488" fmla="*/ 1789669 w 4437063"/>
              <a:gd name="connsiteY488" fmla="*/ 2876869 h 4810125"/>
              <a:gd name="connsiteX489" fmla="*/ 1692426 w 4437063"/>
              <a:gd name="connsiteY489" fmla="*/ 2740367 h 4810125"/>
              <a:gd name="connsiteX490" fmla="*/ 1612647 w 4437063"/>
              <a:gd name="connsiteY490" fmla="*/ 2639974 h 4810125"/>
              <a:gd name="connsiteX491" fmla="*/ 1547951 w 4437063"/>
              <a:gd name="connsiteY491" fmla="*/ 2568548 h 4810125"/>
              <a:gd name="connsiteX492" fmla="*/ 1494368 w 4437063"/>
              <a:gd name="connsiteY492" fmla="*/ 2518550 h 4810125"/>
              <a:gd name="connsiteX493" fmla="*/ 1448723 w 4437063"/>
              <a:gd name="connsiteY493" fmla="*/ 2483234 h 4810125"/>
              <a:gd name="connsiteX494" fmla="*/ 1407445 w 4437063"/>
              <a:gd name="connsiteY494" fmla="*/ 2454267 h 4810125"/>
              <a:gd name="connsiteX495" fmla="*/ 1367357 w 4437063"/>
              <a:gd name="connsiteY495" fmla="*/ 2425300 h 4810125"/>
              <a:gd name="connsiteX496" fmla="*/ 1346320 w 4437063"/>
              <a:gd name="connsiteY496" fmla="*/ 2408237 h 4810125"/>
              <a:gd name="connsiteX497" fmla="*/ 1326078 w 4437063"/>
              <a:gd name="connsiteY497" fmla="*/ 2391571 h 4810125"/>
              <a:gd name="connsiteX498" fmla="*/ 1260191 w 4437063"/>
              <a:gd name="connsiteY498" fmla="*/ 2349509 h 4810125"/>
              <a:gd name="connsiteX499" fmla="*/ 1169695 w 4437063"/>
              <a:gd name="connsiteY499" fmla="*/ 2299511 h 4810125"/>
              <a:gd name="connsiteX500" fmla="*/ 1059751 w 4437063"/>
              <a:gd name="connsiteY500" fmla="*/ 2247529 h 4810125"/>
              <a:gd name="connsiteX501" fmla="*/ 936312 w 4437063"/>
              <a:gd name="connsiteY501" fmla="*/ 2197134 h 4810125"/>
              <a:gd name="connsiteX502" fmla="*/ 837481 w 4437063"/>
              <a:gd name="connsiteY502" fmla="*/ 2164199 h 4810125"/>
              <a:gd name="connsiteX503" fmla="*/ 770403 w 4437063"/>
              <a:gd name="connsiteY503" fmla="*/ 2145152 h 4810125"/>
              <a:gd name="connsiteX504" fmla="*/ 703325 w 4437063"/>
              <a:gd name="connsiteY504" fmla="*/ 2129280 h 4810125"/>
              <a:gd name="connsiteX505" fmla="*/ 636644 w 4437063"/>
              <a:gd name="connsiteY505" fmla="*/ 2117375 h 4810125"/>
              <a:gd name="connsiteX506" fmla="*/ 570757 w 4437063"/>
              <a:gd name="connsiteY506" fmla="*/ 2109836 h 4810125"/>
              <a:gd name="connsiteX507" fmla="*/ 507648 w 4437063"/>
              <a:gd name="connsiteY507" fmla="*/ 2107455 h 4810125"/>
              <a:gd name="connsiteX508" fmla="*/ 476689 w 4437063"/>
              <a:gd name="connsiteY508" fmla="*/ 2108249 h 4810125"/>
              <a:gd name="connsiteX509" fmla="*/ 401673 w 4437063"/>
              <a:gd name="connsiteY509" fmla="*/ 2111820 h 4810125"/>
              <a:gd name="connsiteX510" fmla="*/ 315147 w 4437063"/>
              <a:gd name="connsiteY510" fmla="*/ 2111027 h 4810125"/>
              <a:gd name="connsiteX511" fmla="*/ 268311 w 4437063"/>
              <a:gd name="connsiteY511" fmla="*/ 2105074 h 4810125"/>
              <a:gd name="connsiteX512" fmla="*/ 227826 w 4437063"/>
              <a:gd name="connsiteY512" fmla="*/ 2093964 h 4810125"/>
              <a:gd name="connsiteX513" fmla="*/ 192501 w 4437063"/>
              <a:gd name="connsiteY513" fmla="*/ 2075710 h 4810125"/>
              <a:gd name="connsiteX514" fmla="*/ 158367 w 4437063"/>
              <a:gd name="connsiteY514" fmla="*/ 2049521 h 4810125"/>
              <a:gd name="connsiteX515" fmla="*/ 125423 w 4437063"/>
              <a:gd name="connsiteY515" fmla="*/ 2013808 h 4810125"/>
              <a:gd name="connsiteX516" fmla="*/ 107959 w 4437063"/>
              <a:gd name="connsiteY516" fmla="*/ 1991587 h 4810125"/>
              <a:gd name="connsiteX517" fmla="*/ 77794 w 4437063"/>
              <a:gd name="connsiteY517" fmla="*/ 1949922 h 4810125"/>
              <a:gd name="connsiteX518" fmla="*/ 35325 w 4437063"/>
              <a:gd name="connsiteY518" fmla="*/ 1884051 h 4810125"/>
              <a:gd name="connsiteX519" fmla="*/ 3175 w 4437063"/>
              <a:gd name="connsiteY519" fmla="*/ 1822149 h 4810125"/>
              <a:gd name="connsiteX520" fmla="*/ 0 w 4437063"/>
              <a:gd name="connsiteY520" fmla="*/ 1814610 h 4810125"/>
              <a:gd name="connsiteX521" fmla="*/ 11907 w 4437063"/>
              <a:gd name="connsiteY521" fmla="*/ 1832069 h 4810125"/>
              <a:gd name="connsiteX522" fmla="*/ 82160 w 4437063"/>
              <a:gd name="connsiteY522" fmla="*/ 1926113 h 4810125"/>
              <a:gd name="connsiteX523" fmla="*/ 127408 w 4437063"/>
              <a:gd name="connsiteY523" fmla="*/ 1976111 h 4810125"/>
              <a:gd name="connsiteX524" fmla="*/ 158367 w 4437063"/>
              <a:gd name="connsiteY524" fmla="*/ 2005475 h 4810125"/>
              <a:gd name="connsiteX525" fmla="*/ 173847 w 4437063"/>
              <a:gd name="connsiteY525" fmla="*/ 2017776 h 4810125"/>
              <a:gd name="connsiteX526" fmla="*/ 188135 w 4437063"/>
              <a:gd name="connsiteY526" fmla="*/ 2028093 h 4810125"/>
              <a:gd name="connsiteX527" fmla="*/ 217904 w 4437063"/>
              <a:gd name="connsiteY527" fmla="*/ 2041982 h 4810125"/>
              <a:gd name="connsiteX528" fmla="*/ 248069 w 4437063"/>
              <a:gd name="connsiteY528" fmla="*/ 2049521 h 4810125"/>
              <a:gd name="connsiteX529" fmla="*/ 278234 w 4437063"/>
              <a:gd name="connsiteY529" fmla="*/ 2051902 h 4810125"/>
              <a:gd name="connsiteX530" fmla="*/ 323879 w 4437063"/>
              <a:gd name="connsiteY530" fmla="*/ 2047537 h 4810125"/>
              <a:gd name="connsiteX531" fmla="*/ 388972 w 4437063"/>
              <a:gd name="connsiteY531" fmla="*/ 2035633 h 4810125"/>
              <a:gd name="connsiteX532" fmla="*/ 422709 w 4437063"/>
              <a:gd name="connsiteY532" fmla="*/ 2030474 h 4810125"/>
              <a:gd name="connsiteX533" fmla="*/ 461210 w 4437063"/>
              <a:gd name="connsiteY533" fmla="*/ 2026109 h 4810125"/>
              <a:gd name="connsiteX534" fmla="*/ 538607 w 4437063"/>
              <a:gd name="connsiteY534" fmla="*/ 2021348 h 4810125"/>
              <a:gd name="connsiteX535" fmla="*/ 613623 w 4437063"/>
              <a:gd name="connsiteY535" fmla="*/ 2021744 h 4810125"/>
              <a:gd name="connsiteX536" fmla="*/ 687846 w 4437063"/>
              <a:gd name="connsiteY536" fmla="*/ 2026903 h 4810125"/>
              <a:gd name="connsiteX537" fmla="*/ 759290 w 4437063"/>
              <a:gd name="connsiteY537" fmla="*/ 2036426 h 4810125"/>
              <a:gd name="connsiteX538" fmla="*/ 829146 w 4437063"/>
              <a:gd name="connsiteY538" fmla="*/ 2048727 h 4810125"/>
              <a:gd name="connsiteX539" fmla="*/ 896224 w 4437063"/>
              <a:gd name="connsiteY539" fmla="*/ 2064600 h 4810125"/>
              <a:gd name="connsiteX540" fmla="*/ 960523 w 4437063"/>
              <a:gd name="connsiteY540" fmla="*/ 2082456 h 4810125"/>
              <a:gd name="connsiteX541" fmla="*/ 1051019 w 4437063"/>
              <a:gd name="connsiteY541" fmla="*/ 2113011 h 4810125"/>
              <a:gd name="connsiteX542" fmla="*/ 1158979 w 4437063"/>
              <a:gd name="connsiteY542" fmla="*/ 2157056 h 4810125"/>
              <a:gd name="connsiteX543" fmla="*/ 1250665 w 4437063"/>
              <a:gd name="connsiteY543" fmla="*/ 2200705 h 4810125"/>
              <a:gd name="connsiteX544" fmla="*/ 1323696 w 4437063"/>
              <a:gd name="connsiteY544" fmla="*/ 2239990 h 4810125"/>
              <a:gd name="connsiteX545" fmla="*/ 1351480 w 4437063"/>
              <a:gd name="connsiteY545" fmla="*/ 2255465 h 4810125"/>
              <a:gd name="connsiteX546" fmla="*/ 1442770 w 4437063"/>
              <a:gd name="connsiteY546" fmla="*/ 2307844 h 4810125"/>
              <a:gd name="connsiteX547" fmla="*/ 1529296 w 4437063"/>
              <a:gd name="connsiteY547" fmla="*/ 2358636 h 4810125"/>
              <a:gd name="connsiteX548" fmla="*/ 1599946 w 4437063"/>
              <a:gd name="connsiteY548" fmla="*/ 2405459 h 4810125"/>
              <a:gd name="connsiteX549" fmla="*/ 1650751 w 4437063"/>
              <a:gd name="connsiteY549" fmla="*/ 2440378 h 4810125"/>
              <a:gd name="connsiteX550" fmla="*/ 1705921 w 4437063"/>
              <a:gd name="connsiteY550" fmla="*/ 2479266 h 4810125"/>
              <a:gd name="connsiteX551" fmla="*/ 1795226 w 4437063"/>
              <a:gd name="connsiteY551" fmla="*/ 2545533 h 4810125"/>
              <a:gd name="connsiteX552" fmla="*/ 1880562 w 4437063"/>
              <a:gd name="connsiteY552" fmla="*/ 2614578 h 4810125"/>
              <a:gd name="connsiteX553" fmla="*/ 1891675 w 4437063"/>
              <a:gd name="connsiteY553" fmla="*/ 2624101 h 4810125"/>
              <a:gd name="connsiteX554" fmla="*/ 1879768 w 4437063"/>
              <a:gd name="connsiteY554" fmla="*/ 2601086 h 4810125"/>
              <a:gd name="connsiteX555" fmla="*/ 1820628 w 4437063"/>
              <a:gd name="connsiteY555" fmla="*/ 2481647 h 4810125"/>
              <a:gd name="connsiteX556" fmla="*/ 1783319 w 4437063"/>
              <a:gd name="connsiteY556" fmla="*/ 2402285 h 4810125"/>
              <a:gd name="connsiteX557" fmla="*/ 1772205 w 4437063"/>
              <a:gd name="connsiteY557" fmla="*/ 2374111 h 4810125"/>
              <a:gd name="connsiteX558" fmla="*/ 1760695 w 4437063"/>
              <a:gd name="connsiteY558" fmla="*/ 2341970 h 4810125"/>
              <a:gd name="connsiteX559" fmla="*/ 1734102 w 4437063"/>
              <a:gd name="connsiteY559" fmla="*/ 2245148 h 4810125"/>
              <a:gd name="connsiteX560" fmla="*/ 1697189 w 4437063"/>
              <a:gd name="connsiteY560" fmla="*/ 2097932 h 4810125"/>
              <a:gd name="connsiteX561" fmla="*/ 1690442 w 4437063"/>
              <a:gd name="connsiteY561" fmla="*/ 2069361 h 4810125"/>
              <a:gd name="connsiteX562" fmla="*/ 1655514 w 4437063"/>
              <a:gd name="connsiteY562" fmla="*/ 2056664 h 4810125"/>
              <a:gd name="connsiteX563" fmla="*/ 1499131 w 4437063"/>
              <a:gd name="connsiteY563" fmla="*/ 1991587 h 4810125"/>
              <a:gd name="connsiteX564" fmla="*/ 1428878 w 4437063"/>
              <a:gd name="connsiteY564" fmla="*/ 1958652 h 4810125"/>
              <a:gd name="connsiteX565" fmla="*/ 1359418 w 4437063"/>
              <a:gd name="connsiteY565" fmla="*/ 1922145 h 4810125"/>
              <a:gd name="connsiteX566" fmla="*/ 1295119 w 4437063"/>
              <a:gd name="connsiteY566" fmla="*/ 1882861 h 4810125"/>
              <a:gd name="connsiteX567" fmla="*/ 1267335 w 4437063"/>
              <a:gd name="connsiteY567" fmla="*/ 1863021 h 4810125"/>
              <a:gd name="connsiteX568" fmla="*/ 1239155 w 4437063"/>
              <a:gd name="connsiteY568" fmla="*/ 1842386 h 4810125"/>
              <a:gd name="connsiteX569" fmla="*/ 1167314 w 4437063"/>
              <a:gd name="connsiteY569" fmla="*/ 1801118 h 4810125"/>
              <a:gd name="connsiteX570" fmla="*/ 1081184 w 4437063"/>
              <a:gd name="connsiteY570" fmla="*/ 1761834 h 4810125"/>
              <a:gd name="connsiteX571" fmla="*/ 986719 w 4437063"/>
              <a:gd name="connsiteY571" fmla="*/ 1724931 h 4810125"/>
              <a:gd name="connsiteX572" fmla="*/ 887492 w 4437063"/>
              <a:gd name="connsiteY572" fmla="*/ 1693186 h 4810125"/>
              <a:gd name="connsiteX573" fmla="*/ 787867 w 4437063"/>
              <a:gd name="connsiteY573" fmla="*/ 1668584 h 4810125"/>
              <a:gd name="connsiteX574" fmla="*/ 693799 w 4437063"/>
              <a:gd name="connsiteY574" fmla="*/ 1652711 h 4810125"/>
              <a:gd name="connsiteX575" fmla="*/ 630294 w 4437063"/>
              <a:gd name="connsiteY575" fmla="*/ 1647950 h 4810125"/>
              <a:gd name="connsiteX576" fmla="*/ 591000 w 4437063"/>
              <a:gd name="connsiteY576" fmla="*/ 1648347 h 4810125"/>
              <a:gd name="connsiteX577" fmla="*/ 573536 w 4437063"/>
              <a:gd name="connsiteY577" fmla="*/ 1649934 h 4810125"/>
              <a:gd name="connsiteX578" fmla="*/ 556071 w 4437063"/>
              <a:gd name="connsiteY578" fmla="*/ 1651918 h 4810125"/>
              <a:gd name="connsiteX579" fmla="*/ 522731 w 4437063"/>
              <a:gd name="connsiteY579" fmla="*/ 1658267 h 4810125"/>
              <a:gd name="connsiteX580" fmla="*/ 476292 w 4437063"/>
              <a:gd name="connsiteY580" fmla="*/ 1672155 h 4810125"/>
              <a:gd name="connsiteX581" fmla="*/ 421122 w 4437063"/>
              <a:gd name="connsiteY581" fmla="*/ 1696361 h 4810125"/>
              <a:gd name="connsiteX582" fmla="*/ 373890 w 4437063"/>
              <a:gd name="connsiteY582" fmla="*/ 1724534 h 4810125"/>
              <a:gd name="connsiteX583" fmla="*/ 335786 w 4437063"/>
              <a:gd name="connsiteY583" fmla="*/ 1753501 h 4810125"/>
              <a:gd name="connsiteX584" fmla="*/ 306415 w 4437063"/>
              <a:gd name="connsiteY584" fmla="*/ 1779691 h 4810125"/>
              <a:gd name="connsiteX585" fmla="*/ 278631 w 4437063"/>
              <a:gd name="connsiteY585" fmla="*/ 1809054 h 4810125"/>
              <a:gd name="connsiteX586" fmla="*/ 275059 w 4437063"/>
              <a:gd name="connsiteY586" fmla="*/ 1813419 h 4810125"/>
              <a:gd name="connsiteX587" fmla="*/ 285378 w 4437063"/>
              <a:gd name="connsiteY587" fmla="*/ 1799134 h 4810125"/>
              <a:gd name="connsiteX588" fmla="*/ 349281 w 4437063"/>
              <a:gd name="connsiteY588" fmla="*/ 1722947 h 4810125"/>
              <a:gd name="connsiteX589" fmla="*/ 389766 w 4437063"/>
              <a:gd name="connsiteY589" fmla="*/ 1684456 h 4810125"/>
              <a:gd name="connsiteX590" fmla="*/ 418343 w 4437063"/>
              <a:gd name="connsiteY590" fmla="*/ 1662235 h 4810125"/>
              <a:gd name="connsiteX591" fmla="*/ 432632 w 4437063"/>
              <a:gd name="connsiteY591" fmla="*/ 1653505 h 4810125"/>
              <a:gd name="connsiteX592" fmla="*/ 458828 w 4437063"/>
              <a:gd name="connsiteY592" fmla="*/ 1639220 h 4810125"/>
              <a:gd name="connsiteX593" fmla="*/ 500504 w 4437063"/>
              <a:gd name="connsiteY593" fmla="*/ 1621760 h 4810125"/>
              <a:gd name="connsiteX594" fmla="*/ 530669 w 4437063"/>
              <a:gd name="connsiteY594" fmla="*/ 1611840 h 4810125"/>
              <a:gd name="connsiteX595" fmla="*/ 563613 w 4437063"/>
              <a:gd name="connsiteY595" fmla="*/ 1604301 h 4810125"/>
              <a:gd name="connsiteX596" fmla="*/ 600129 w 4437063"/>
              <a:gd name="connsiteY596" fmla="*/ 1598745 h 4810125"/>
              <a:gd name="connsiteX597" fmla="*/ 662840 w 4437063"/>
              <a:gd name="connsiteY597" fmla="*/ 1592793 h 4810125"/>
              <a:gd name="connsiteX598" fmla="*/ 712454 w 4437063"/>
              <a:gd name="connsiteY598" fmla="*/ 1592396 h 4810125"/>
              <a:gd name="connsiteX599" fmla="*/ 764053 w 4437063"/>
              <a:gd name="connsiteY599" fmla="*/ 1592793 h 4810125"/>
              <a:gd name="connsiteX600" fmla="*/ 865662 w 4437063"/>
              <a:gd name="connsiteY600" fmla="*/ 1599539 h 4810125"/>
              <a:gd name="connsiteX601" fmla="*/ 943853 w 4437063"/>
              <a:gd name="connsiteY601" fmla="*/ 1611443 h 4810125"/>
              <a:gd name="connsiteX602" fmla="*/ 997833 w 4437063"/>
              <a:gd name="connsiteY602" fmla="*/ 1622951 h 4810125"/>
              <a:gd name="connsiteX603" fmla="*/ 1054591 w 4437063"/>
              <a:gd name="connsiteY603" fmla="*/ 1637236 h 4810125"/>
              <a:gd name="connsiteX604" fmla="*/ 1113731 w 4437063"/>
              <a:gd name="connsiteY604" fmla="*/ 1655886 h 4810125"/>
              <a:gd name="connsiteX605" fmla="*/ 1145087 w 4437063"/>
              <a:gd name="connsiteY605" fmla="*/ 1665806 h 4810125"/>
              <a:gd name="connsiteX606" fmla="*/ 1174061 w 4437063"/>
              <a:gd name="connsiteY606" fmla="*/ 1675726 h 4810125"/>
              <a:gd name="connsiteX607" fmla="*/ 1204226 w 4437063"/>
              <a:gd name="connsiteY607" fmla="*/ 1680885 h 4810125"/>
              <a:gd name="connsiteX608" fmla="*/ 1218118 w 4437063"/>
              <a:gd name="connsiteY608" fmla="*/ 1680488 h 4810125"/>
              <a:gd name="connsiteX609" fmla="*/ 1228041 w 4437063"/>
              <a:gd name="connsiteY609" fmla="*/ 1676123 h 4810125"/>
              <a:gd name="connsiteX610" fmla="*/ 1233201 w 4437063"/>
              <a:gd name="connsiteY610" fmla="*/ 1669774 h 4810125"/>
              <a:gd name="connsiteX611" fmla="*/ 1234392 w 4437063"/>
              <a:gd name="connsiteY611" fmla="*/ 1659854 h 4810125"/>
              <a:gd name="connsiteX612" fmla="*/ 1233598 w 4437063"/>
              <a:gd name="connsiteY612" fmla="*/ 1647950 h 4810125"/>
              <a:gd name="connsiteX613" fmla="*/ 1221294 w 4437063"/>
              <a:gd name="connsiteY613" fmla="*/ 1610253 h 4810125"/>
              <a:gd name="connsiteX614" fmla="*/ 1195891 w 4437063"/>
              <a:gd name="connsiteY614" fmla="*/ 1552715 h 4810125"/>
              <a:gd name="connsiteX615" fmla="*/ 1181206 w 4437063"/>
              <a:gd name="connsiteY615" fmla="*/ 1512638 h 4810125"/>
              <a:gd name="connsiteX616" fmla="*/ 1176046 w 4437063"/>
              <a:gd name="connsiteY616" fmla="*/ 1493194 h 4810125"/>
              <a:gd name="connsiteX617" fmla="*/ 1172870 w 4437063"/>
              <a:gd name="connsiteY617" fmla="*/ 1475734 h 4810125"/>
              <a:gd name="connsiteX618" fmla="*/ 1171283 w 4437063"/>
              <a:gd name="connsiteY618" fmla="*/ 1432879 h 4810125"/>
              <a:gd name="connsiteX619" fmla="*/ 1174061 w 4437063"/>
              <a:gd name="connsiteY619" fmla="*/ 1354311 h 4810125"/>
              <a:gd name="connsiteX620" fmla="*/ 1178030 w 4437063"/>
              <a:gd name="connsiteY620" fmla="*/ 1264235 h 4810125"/>
              <a:gd name="connsiteX621" fmla="*/ 1178030 w 4437063"/>
              <a:gd name="connsiteY621" fmla="*/ 1202729 h 4810125"/>
              <a:gd name="connsiteX622" fmla="*/ 1173267 w 4437063"/>
              <a:gd name="connsiteY622" fmla="*/ 1142811 h 4810125"/>
              <a:gd name="connsiteX623" fmla="*/ 1162948 w 4437063"/>
              <a:gd name="connsiteY623" fmla="*/ 1086861 h 4810125"/>
              <a:gd name="connsiteX624" fmla="*/ 1155010 w 4437063"/>
              <a:gd name="connsiteY624" fmla="*/ 1061068 h 4810125"/>
              <a:gd name="connsiteX625" fmla="*/ 1136752 w 4437063"/>
              <a:gd name="connsiteY625" fmla="*/ 1013451 h 4810125"/>
              <a:gd name="connsiteX626" fmla="*/ 1109762 w 4437063"/>
              <a:gd name="connsiteY626" fmla="*/ 953137 h 4810125"/>
              <a:gd name="connsiteX627" fmla="*/ 1089519 w 4437063"/>
              <a:gd name="connsiteY627" fmla="*/ 916630 h 4810125"/>
              <a:gd name="connsiteX628" fmla="*/ 1066895 w 4437063"/>
              <a:gd name="connsiteY628" fmla="*/ 881314 h 4810125"/>
              <a:gd name="connsiteX629" fmla="*/ 1039112 w 4437063"/>
              <a:gd name="connsiteY629" fmla="*/ 845998 h 4810125"/>
              <a:gd name="connsiteX630" fmla="*/ 1006168 w 4437063"/>
              <a:gd name="connsiteY630" fmla="*/ 809095 h 4810125"/>
              <a:gd name="connsiteX631" fmla="*/ 966477 w 4437063"/>
              <a:gd name="connsiteY631" fmla="*/ 769414 h 4810125"/>
              <a:gd name="connsiteX632" fmla="*/ 943456 w 4437063"/>
              <a:gd name="connsiteY632" fmla="*/ 747589 h 4810125"/>
              <a:gd name="connsiteX633" fmla="*/ 920435 w 4437063"/>
              <a:gd name="connsiteY633" fmla="*/ 725765 h 4810125"/>
              <a:gd name="connsiteX634" fmla="*/ 880744 w 4437063"/>
              <a:gd name="connsiteY634" fmla="*/ 684497 h 4810125"/>
              <a:gd name="connsiteX635" fmla="*/ 848595 w 4437063"/>
              <a:gd name="connsiteY635" fmla="*/ 645609 h 4810125"/>
              <a:gd name="connsiteX636" fmla="*/ 823192 w 4437063"/>
              <a:gd name="connsiteY636" fmla="*/ 606325 h 4810125"/>
              <a:gd name="connsiteX637" fmla="*/ 801759 w 4437063"/>
              <a:gd name="connsiteY637" fmla="*/ 565850 h 4810125"/>
              <a:gd name="connsiteX638" fmla="*/ 785089 w 4437063"/>
              <a:gd name="connsiteY638" fmla="*/ 522598 h 4810125"/>
              <a:gd name="connsiteX639" fmla="*/ 770403 w 4437063"/>
              <a:gd name="connsiteY639" fmla="*/ 475378 h 4810125"/>
              <a:gd name="connsiteX640" fmla="*/ 758099 w 4437063"/>
              <a:gd name="connsiteY640" fmla="*/ 422205 h 4810125"/>
              <a:gd name="connsiteX641" fmla="*/ 752145 w 4437063"/>
              <a:gd name="connsiteY641" fmla="*/ 393238 h 4810125"/>
              <a:gd name="connsiteX642" fmla="*/ 723568 w 4437063"/>
              <a:gd name="connsiteY642" fmla="*/ 246022 h 4810125"/>
              <a:gd name="connsiteX643" fmla="*/ 721403 w 4437063"/>
              <a:gd name="connsiteY643" fmla="*/ 232026 h 4810125"/>
              <a:gd name="connsiteX644" fmla="*/ 731903 w 4437063"/>
              <a:gd name="connsiteY644" fmla="*/ 284512 h 4810125"/>
              <a:gd name="connsiteX645" fmla="*/ 748970 w 4437063"/>
              <a:gd name="connsiteY645" fmla="*/ 348399 h 4810125"/>
              <a:gd name="connsiteX646" fmla="*/ 773975 w 4437063"/>
              <a:gd name="connsiteY646" fmla="*/ 421808 h 4810125"/>
              <a:gd name="connsiteX647" fmla="*/ 798981 w 4437063"/>
              <a:gd name="connsiteY647" fmla="*/ 480139 h 4810125"/>
              <a:gd name="connsiteX648" fmla="*/ 818429 w 4437063"/>
              <a:gd name="connsiteY648" fmla="*/ 519027 h 4810125"/>
              <a:gd name="connsiteX649" fmla="*/ 840656 w 4437063"/>
              <a:gd name="connsiteY649" fmla="*/ 557121 h 4810125"/>
              <a:gd name="connsiteX650" fmla="*/ 865662 w 4437063"/>
              <a:gd name="connsiteY650" fmla="*/ 593627 h 4810125"/>
              <a:gd name="connsiteX651" fmla="*/ 893445 w 4437063"/>
              <a:gd name="connsiteY651" fmla="*/ 628546 h 4810125"/>
              <a:gd name="connsiteX652" fmla="*/ 924801 w 4437063"/>
              <a:gd name="connsiteY652" fmla="*/ 659894 h 4810125"/>
              <a:gd name="connsiteX653" fmla="*/ 941869 w 4437063"/>
              <a:gd name="connsiteY653" fmla="*/ 674973 h 4810125"/>
              <a:gd name="connsiteX654" fmla="*/ 1004977 w 4437063"/>
              <a:gd name="connsiteY654" fmla="*/ 726162 h 4810125"/>
              <a:gd name="connsiteX655" fmla="*/ 1075230 w 4437063"/>
              <a:gd name="connsiteY655" fmla="*/ 786477 h 4810125"/>
              <a:gd name="connsiteX656" fmla="*/ 1111746 w 4437063"/>
              <a:gd name="connsiteY656" fmla="*/ 821793 h 4810125"/>
              <a:gd name="connsiteX657" fmla="*/ 1141118 w 4437063"/>
              <a:gd name="connsiteY657" fmla="*/ 857109 h 4810125"/>
              <a:gd name="connsiteX658" fmla="*/ 1165329 w 4437063"/>
              <a:gd name="connsiteY658" fmla="*/ 894409 h 4810125"/>
              <a:gd name="connsiteX659" fmla="*/ 1184778 w 4437063"/>
              <a:gd name="connsiteY659" fmla="*/ 937264 h 4810125"/>
              <a:gd name="connsiteX660" fmla="*/ 1202242 w 4437063"/>
              <a:gd name="connsiteY660" fmla="*/ 988056 h 4810125"/>
              <a:gd name="connsiteX661" fmla="*/ 1210577 w 4437063"/>
              <a:gd name="connsiteY661" fmla="*/ 1018610 h 4810125"/>
              <a:gd name="connsiteX662" fmla="*/ 1225660 w 4437063"/>
              <a:gd name="connsiteY662" fmla="*/ 1078528 h 4810125"/>
              <a:gd name="connsiteX663" fmla="*/ 1249871 w 4437063"/>
              <a:gd name="connsiteY663" fmla="*/ 1181302 h 4810125"/>
              <a:gd name="connsiteX664" fmla="*/ 1266144 w 4437063"/>
              <a:gd name="connsiteY664" fmla="*/ 1272568 h 4810125"/>
              <a:gd name="connsiteX665" fmla="*/ 1276861 w 4437063"/>
              <a:gd name="connsiteY665" fmla="*/ 1364231 h 4810125"/>
              <a:gd name="connsiteX666" fmla="*/ 1280830 w 4437063"/>
              <a:gd name="connsiteY666" fmla="*/ 1413832 h 4810125"/>
              <a:gd name="connsiteX667" fmla="*/ 1283609 w 4437063"/>
              <a:gd name="connsiteY667" fmla="*/ 1440022 h 4810125"/>
              <a:gd name="connsiteX668" fmla="*/ 1295913 w 4437063"/>
              <a:gd name="connsiteY668" fmla="*/ 1496369 h 4810125"/>
              <a:gd name="connsiteX669" fmla="*/ 1315758 w 4437063"/>
              <a:gd name="connsiteY669" fmla="*/ 1553906 h 4810125"/>
              <a:gd name="connsiteX670" fmla="*/ 1341557 w 4437063"/>
              <a:gd name="connsiteY670" fmla="*/ 1611840 h 4810125"/>
              <a:gd name="connsiteX671" fmla="*/ 1372516 w 4437063"/>
              <a:gd name="connsiteY671" fmla="*/ 1668187 h 4810125"/>
              <a:gd name="connsiteX672" fmla="*/ 1406254 w 4437063"/>
              <a:gd name="connsiteY672" fmla="*/ 1720169 h 4810125"/>
              <a:gd name="connsiteX673" fmla="*/ 1442770 w 4437063"/>
              <a:gd name="connsiteY673" fmla="*/ 1765802 h 4810125"/>
              <a:gd name="connsiteX674" fmla="*/ 1480079 w 4437063"/>
              <a:gd name="connsiteY674" fmla="*/ 1803896 h 4810125"/>
              <a:gd name="connsiteX675" fmla="*/ 1498337 w 4437063"/>
              <a:gd name="connsiteY675" fmla="*/ 1818181 h 4810125"/>
              <a:gd name="connsiteX676" fmla="*/ 1516595 w 4437063"/>
              <a:gd name="connsiteY676" fmla="*/ 1831673 h 4810125"/>
              <a:gd name="connsiteX677" fmla="*/ 1549935 w 4437063"/>
              <a:gd name="connsiteY677" fmla="*/ 1851116 h 4810125"/>
              <a:gd name="connsiteX678" fmla="*/ 1578910 w 4437063"/>
              <a:gd name="connsiteY678" fmla="*/ 1863814 h 4810125"/>
              <a:gd name="connsiteX679" fmla="*/ 1603518 w 4437063"/>
              <a:gd name="connsiteY679" fmla="*/ 1871354 h 4810125"/>
              <a:gd name="connsiteX680" fmla="*/ 1632890 w 4437063"/>
              <a:gd name="connsiteY680" fmla="*/ 1875322 h 4810125"/>
              <a:gd name="connsiteX681" fmla="*/ 1653926 w 4437063"/>
              <a:gd name="connsiteY681" fmla="*/ 1873338 h 4810125"/>
              <a:gd name="connsiteX682" fmla="*/ 1655911 w 4437063"/>
              <a:gd name="connsiteY682" fmla="*/ 1872544 h 4810125"/>
              <a:gd name="connsiteX683" fmla="*/ 1653529 w 4437063"/>
              <a:gd name="connsiteY683" fmla="*/ 1856275 h 4810125"/>
              <a:gd name="connsiteX684" fmla="*/ 1633287 w 4437063"/>
              <a:gd name="connsiteY684" fmla="*/ 1764215 h 4810125"/>
              <a:gd name="connsiteX685" fmla="*/ 1611060 w 4437063"/>
              <a:gd name="connsiteY685" fmla="*/ 1690805 h 4810125"/>
              <a:gd name="connsiteX686" fmla="*/ 1596771 w 4437063"/>
              <a:gd name="connsiteY686" fmla="*/ 1656283 h 4810125"/>
              <a:gd name="connsiteX687" fmla="*/ 1582482 w 4437063"/>
              <a:gd name="connsiteY687" fmla="*/ 1623744 h 4810125"/>
              <a:gd name="connsiteX688" fmla="*/ 1556286 w 4437063"/>
              <a:gd name="connsiteY688" fmla="*/ 1563033 h 4810125"/>
              <a:gd name="connsiteX689" fmla="*/ 1532868 w 4437063"/>
              <a:gd name="connsiteY689" fmla="*/ 1497956 h 4810125"/>
              <a:gd name="connsiteX690" fmla="*/ 1513817 w 4437063"/>
              <a:gd name="connsiteY690" fmla="*/ 1418197 h 4810125"/>
              <a:gd name="connsiteX691" fmla="*/ 1506275 w 4437063"/>
              <a:gd name="connsiteY691" fmla="*/ 1369389 h 4810125"/>
              <a:gd name="connsiteX692" fmla="*/ 1503100 w 4437063"/>
              <a:gd name="connsiteY692" fmla="*/ 1343597 h 4810125"/>
              <a:gd name="connsiteX693" fmla="*/ 1503100 w 4437063"/>
              <a:gd name="connsiteY693" fmla="*/ 1293202 h 4810125"/>
              <a:gd name="connsiteX694" fmla="*/ 1510244 w 4437063"/>
              <a:gd name="connsiteY694" fmla="*/ 1242014 h 4810125"/>
              <a:gd name="connsiteX695" fmla="*/ 1522549 w 4437063"/>
              <a:gd name="connsiteY695" fmla="*/ 1189238 h 4810125"/>
              <a:gd name="connsiteX696" fmla="*/ 1547951 w 4437063"/>
              <a:gd name="connsiteY696" fmla="*/ 1104321 h 4810125"/>
              <a:gd name="connsiteX697" fmla="*/ 1590023 w 4437063"/>
              <a:gd name="connsiteY697" fmla="*/ 970596 h 4810125"/>
              <a:gd name="connsiteX698" fmla="*/ 1611854 w 4437063"/>
              <a:gd name="connsiteY698" fmla="*/ 890044 h 4810125"/>
              <a:gd name="connsiteX699" fmla="*/ 1617410 w 4437063"/>
              <a:gd name="connsiteY699" fmla="*/ 865045 h 4810125"/>
              <a:gd name="connsiteX700" fmla="*/ 1624555 w 4437063"/>
              <a:gd name="connsiteY700" fmla="*/ 814650 h 4810125"/>
              <a:gd name="connsiteX701" fmla="*/ 1626936 w 4437063"/>
              <a:gd name="connsiteY701" fmla="*/ 765049 h 4810125"/>
              <a:gd name="connsiteX702" fmla="*/ 1624555 w 4437063"/>
              <a:gd name="connsiteY702" fmla="*/ 714654 h 4810125"/>
              <a:gd name="connsiteX703" fmla="*/ 1617807 w 4437063"/>
              <a:gd name="connsiteY703" fmla="*/ 664656 h 4810125"/>
              <a:gd name="connsiteX704" fmla="*/ 1607091 w 4437063"/>
              <a:gd name="connsiteY704" fmla="*/ 615848 h 4810125"/>
              <a:gd name="connsiteX705" fmla="*/ 1591611 w 4437063"/>
              <a:gd name="connsiteY705" fmla="*/ 567438 h 4810125"/>
              <a:gd name="connsiteX706" fmla="*/ 1572559 w 4437063"/>
              <a:gd name="connsiteY706" fmla="*/ 520614 h 4810125"/>
              <a:gd name="connsiteX707" fmla="*/ 1549935 w 4437063"/>
              <a:gd name="connsiteY707" fmla="*/ 475378 h 4810125"/>
              <a:gd name="connsiteX708" fmla="*/ 1523739 w 4437063"/>
              <a:gd name="connsiteY708" fmla="*/ 431729 h 4810125"/>
              <a:gd name="connsiteX709" fmla="*/ 1494368 w 4437063"/>
              <a:gd name="connsiteY709" fmla="*/ 390064 h 4810125"/>
              <a:gd name="connsiteX710" fmla="*/ 1461821 w 4437063"/>
              <a:gd name="connsiteY710" fmla="*/ 350780 h 4810125"/>
              <a:gd name="connsiteX711" fmla="*/ 1426893 w 4437063"/>
              <a:gd name="connsiteY711" fmla="*/ 315067 h 4810125"/>
              <a:gd name="connsiteX712" fmla="*/ 1389584 w 4437063"/>
              <a:gd name="connsiteY712" fmla="*/ 280941 h 4810125"/>
              <a:gd name="connsiteX713" fmla="*/ 1349496 w 4437063"/>
              <a:gd name="connsiteY713" fmla="*/ 250387 h 4810125"/>
              <a:gd name="connsiteX714" fmla="*/ 1306629 w 4437063"/>
              <a:gd name="connsiteY714" fmla="*/ 223800 h 4810125"/>
              <a:gd name="connsiteX715" fmla="*/ 1285196 w 4437063"/>
              <a:gd name="connsiteY715" fmla="*/ 211896 h 4810125"/>
              <a:gd name="connsiteX716" fmla="*/ 1242330 w 4437063"/>
              <a:gd name="connsiteY716" fmla="*/ 190468 h 4810125"/>
              <a:gd name="connsiteX717" fmla="*/ 1171680 w 4437063"/>
              <a:gd name="connsiteY717" fmla="*/ 157136 h 4810125"/>
              <a:gd name="connsiteX718" fmla="*/ 1117700 w 4437063"/>
              <a:gd name="connsiteY718" fmla="*/ 134915 h 4810125"/>
              <a:gd name="connsiteX719" fmla="*/ 1077612 w 4437063"/>
              <a:gd name="connsiteY719" fmla="*/ 121027 h 4810125"/>
              <a:gd name="connsiteX720" fmla="*/ 1049431 w 4437063"/>
              <a:gd name="connsiteY720" fmla="*/ 114281 h 4810125"/>
              <a:gd name="connsiteX721" fmla="*/ 1043178 w 4437063"/>
              <a:gd name="connsiteY721" fmla="*/ 113447 h 4810125"/>
              <a:gd name="connsiteX722" fmla="*/ 1061736 w 4437063"/>
              <a:gd name="connsiteY722" fmla="*/ 113091 h 4810125"/>
              <a:gd name="connsiteX723" fmla="*/ 1116906 w 4437063"/>
              <a:gd name="connsiteY723" fmla="*/ 119836 h 4810125"/>
              <a:gd name="connsiteX724" fmla="*/ 1162551 w 4437063"/>
              <a:gd name="connsiteY724" fmla="*/ 129757 h 4810125"/>
              <a:gd name="connsiteX725" fmla="*/ 1214943 w 4437063"/>
              <a:gd name="connsiteY725" fmla="*/ 145232 h 4810125"/>
              <a:gd name="connsiteX726" fmla="*/ 1273289 w 4437063"/>
              <a:gd name="connsiteY726" fmla="*/ 167850 h 4810125"/>
              <a:gd name="connsiteX727" fmla="*/ 1304645 w 4437063"/>
              <a:gd name="connsiteY727" fmla="*/ 182532 h 4810125"/>
              <a:gd name="connsiteX728" fmla="*/ 1336795 w 4437063"/>
              <a:gd name="connsiteY728" fmla="*/ 199198 h 4810125"/>
              <a:gd name="connsiteX729" fmla="*/ 1395140 w 4437063"/>
              <a:gd name="connsiteY729" fmla="*/ 232133 h 4810125"/>
              <a:gd name="connsiteX730" fmla="*/ 1445151 w 4437063"/>
              <a:gd name="connsiteY730" fmla="*/ 265862 h 4810125"/>
              <a:gd name="connsiteX731" fmla="*/ 1489208 w 4437063"/>
              <a:gd name="connsiteY731" fmla="*/ 301575 h 4810125"/>
              <a:gd name="connsiteX732" fmla="*/ 1527312 w 4437063"/>
              <a:gd name="connsiteY732" fmla="*/ 338478 h 4810125"/>
              <a:gd name="connsiteX733" fmla="*/ 1561843 w 4437063"/>
              <a:gd name="connsiteY733" fmla="*/ 378159 h 4810125"/>
              <a:gd name="connsiteX734" fmla="*/ 1592802 w 4437063"/>
              <a:gd name="connsiteY734" fmla="*/ 421015 h 4810125"/>
              <a:gd name="connsiteX735" fmla="*/ 1621776 w 4437063"/>
              <a:gd name="connsiteY735" fmla="*/ 467045 h 4810125"/>
              <a:gd name="connsiteX736" fmla="*/ 1636462 w 4437063"/>
              <a:gd name="connsiteY736" fmla="*/ 492440 h 4810125"/>
              <a:gd name="connsiteX737" fmla="*/ 1648369 w 4437063"/>
              <a:gd name="connsiteY737" fmla="*/ 513868 h 4810125"/>
              <a:gd name="connsiteX738" fmla="*/ 1669406 w 4437063"/>
              <a:gd name="connsiteY738" fmla="*/ 555930 h 4810125"/>
              <a:gd name="connsiteX739" fmla="*/ 1685679 w 4437063"/>
              <a:gd name="connsiteY739" fmla="*/ 596802 h 4810125"/>
              <a:gd name="connsiteX740" fmla="*/ 1699174 w 4437063"/>
              <a:gd name="connsiteY740" fmla="*/ 637276 h 4810125"/>
              <a:gd name="connsiteX741" fmla="*/ 1708303 w 4437063"/>
              <a:gd name="connsiteY741" fmla="*/ 678941 h 4810125"/>
              <a:gd name="connsiteX742" fmla="*/ 1714653 w 4437063"/>
              <a:gd name="connsiteY742" fmla="*/ 722193 h 4810125"/>
              <a:gd name="connsiteX743" fmla="*/ 1717035 w 4437063"/>
              <a:gd name="connsiteY743" fmla="*/ 768620 h 4810125"/>
              <a:gd name="connsiteX744" fmla="*/ 1716638 w 4437063"/>
              <a:gd name="connsiteY744" fmla="*/ 819015 h 4810125"/>
              <a:gd name="connsiteX745" fmla="*/ 1714653 w 4437063"/>
              <a:gd name="connsiteY745" fmla="*/ 845601 h 4810125"/>
              <a:gd name="connsiteX746" fmla="*/ 1712669 w 4437063"/>
              <a:gd name="connsiteY746" fmla="*/ 872584 h 4810125"/>
              <a:gd name="connsiteX747" fmla="*/ 1705921 w 4437063"/>
              <a:gd name="connsiteY747" fmla="*/ 918614 h 4810125"/>
              <a:gd name="connsiteX748" fmla="*/ 1690442 w 4437063"/>
              <a:gd name="connsiteY748" fmla="*/ 977342 h 4810125"/>
              <a:gd name="connsiteX749" fmla="*/ 1663452 w 4437063"/>
              <a:gd name="connsiteY749" fmla="*/ 1055116 h 4810125"/>
              <a:gd name="connsiteX750" fmla="*/ 1642019 w 4437063"/>
              <a:gd name="connsiteY750" fmla="*/ 1128923 h 4810125"/>
              <a:gd name="connsiteX751" fmla="*/ 1628127 w 4437063"/>
              <a:gd name="connsiteY751" fmla="*/ 1191619 h 4810125"/>
              <a:gd name="connsiteX752" fmla="*/ 1621379 w 4437063"/>
              <a:gd name="connsiteY752" fmla="*/ 1228919 h 4810125"/>
              <a:gd name="connsiteX753" fmla="*/ 1615823 w 4437063"/>
              <a:gd name="connsiteY753" fmla="*/ 1267013 h 4810125"/>
              <a:gd name="connsiteX754" fmla="*/ 1613838 w 4437063"/>
              <a:gd name="connsiteY754" fmla="*/ 1331693 h 4810125"/>
              <a:gd name="connsiteX755" fmla="*/ 1620586 w 4437063"/>
              <a:gd name="connsiteY755" fmla="*/ 1384071 h 4810125"/>
              <a:gd name="connsiteX756" fmla="*/ 1630111 w 4437063"/>
              <a:gd name="connsiteY756" fmla="*/ 1415023 h 4810125"/>
              <a:gd name="connsiteX757" fmla="*/ 1638050 w 4437063"/>
              <a:gd name="connsiteY757" fmla="*/ 1432085 h 4810125"/>
              <a:gd name="connsiteX758" fmla="*/ 1647179 w 4437063"/>
              <a:gd name="connsiteY758" fmla="*/ 1445180 h 4810125"/>
              <a:gd name="connsiteX759" fmla="*/ 1657101 w 4437063"/>
              <a:gd name="connsiteY759" fmla="*/ 1455497 h 4810125"/>
              <a:gd name="connsiteX760" fmla="*/ 1667421 w 4437063"/>
              <a:gd name="connsiteY760" fmla="*/ 1462640 h 4810125"/>
              <a:gd name="connsiteX761" fmla="*/ 1678138 w 4437063"/>
              <a:gd name="connsiteY761" fmla="*/ 1467005 h 4810125"/>
              <a:gd name="connsiteX762" fmla="*/ 1688854 w 4437063"/>
              <a:gd name="connsiteY762" fmla="*/ 1467401 h 4810125"/>
              <a:gd name="connsiteX763" fmla="*/ 1699174 w 4437063"/>
              <a:gd name="connsiteY763" fmla="*/ 1465417 h 4810125"/>
              <a:gd name="connsiteX764" fmla="*/ 1709494 w 4437063"/>
              <a:gd name="connsiteY764" fmla="*/ 1459068 h 4810125"/>
              <a:gd name="connsiteX765" fmla="*/ 1718622 w 4437063"/>
              <a:gd name="connsiteY765" fmla="*/ 1450339 h 4810125"/>
              <a:gd name="connsiteX766" fmla="*/ 1722988 w 4437063"/>
              <a:gd name="connsiteY766" fmla="*/ 1444386 h 4810125"/>
              <a:gd name="connsiteX767" fmla="*/ 1732117 w 4437063"/>
              <a:gd name="connsiteY767" fmla="*/ 1426927 h 4810125"/>
              <a:gd name="connsiteX768" fmla="*/ 1755535 w 4437063"/>
              <a:gd name="connsiteY768" fmla="*/ 1366612 h 4810125"/>
              <a:gd name="connsiteX769" fmla="*/ 1785700 w 4437063"/>
              <a:gd name="connsiteY769" fmla="*/ 1301932 h 4810125"/>
              <a:gd name="connsiteX770" fmla="*/ 1808324 w 4437063"/>
              <a:gd name="connsiteY770" fmla="*/ 1258680 h 4810125"/>
              <a:gd name="connsiteX771" fmla="*/ 1832933 w 4437063"/>
              <a:gd name="connsiteY771" fmla="*/ 1213840 h 4810125"/>
              <a:gd name="connsiteX772" fmla="*/ 1880562 w 4437063"/>
              <a:gd name="connsiteY772" fmla="*/ 1135669 h 4810125"/>
              <a:gd name="connsiteX773" fmla="*/ 1926604 w 4437063"/>
              <a:gd name="connsiteY773" fmla="*/ 1064640 h 4810125"/>
              <a:gd name="connsiteX774" fmla="*/ 1968279 w 4437063"/>
              <a:gd name="connsiteY774" fmla="*/ 991230 h 4810125"/>
              <a:gd name="connsiteX775" fmla="*/ 1986537 w 4437063"/>
              <a:gd name="connsiteY775" fmla="*/ 951153 h 4810125"/>
              <a:gd name="connsiteX776" fmla="*/ 1996063 w 4437063"/>
              <a:gd name="connsiteY776" fmla="*/ 928534 h 4810125"/>
              <a:gd name="connsiteX777" fmla="*/ 2011939 w 4437063"/>
              <a:gd name="connsiteY777" fmla="*/ 873378 h 4810125"/>
              <a:gd name="connsiteX778" fmla="*/ 2032579 w 4437063"/>
              <a:gd name="connsiteY778" fmla="*/ 776160 h 4810125"/>
              <a:gd name="connsiteX779" fmla="*/ 2063538 w 4437063"/>
              <a:gd name="connsiteY779" fmla="*/ 567438 h 4810125"/>
              <a:gd name="connsiteX780" fmla="*/ 2078223 w 4437063"/>
              <a:gd name="connsiteY780" fmla="*/ 472600 h 4810125"/>
              <a:gd name="connsiteX781" fmla="*/ 2086162 w 4437063"/>
              <a:gd name="connsiteY781" fmla="*/ 435697 h 4810125"/>
              <a:gd name="connsiteX782" fmla="*/ 2104023 w 4437063"/>
              <a:gd name="connsiteY782" fmla="*/ 361493 h 4810125"/>
              <a:gd name="connsiteX783" fmla="*/ 2127837 w 4437063"/>
              <a:gd name="connsiteY783" fmla="*/ 291655 h 4810125"/>
              <a:gd name="connsiteX784" fmla="*/ 2149270 w 4437063"/>
              <a:gd name="connsiteY784" fmla="*/ 244038 h 4810125"/>
              <a:gd name="connsiteX785" fmla="*/ 2166338 w 4437063"/>
              <a:gd name="connsiteY785" fmla="*/ 215071 h 4810125"/>
              <a:gd name="connsiteX786" fmla="*/ 2175863 w 4437063"/>
              <a:gd name="connsiteY786" fmla="*/ 201579 h 4810125"/>
              <a:gd name="connsiteX787" fmla="*/ 2199678 w 4437063"/>
              <a:gd name="connsiteY787" fmla="*/ 171025 h 4810125"/>
              <a:gd name="connsiteX788" fmla="*/ 2246117 w 4437063"/>
              <a:gd name="connsiteY788" fmla="*/ 121424 h 4810125"/>
              <a:gd name="connsiteX789" fmla="*/ 2293349 w 4437063"/>
              <a:gd name="connsiteY789" fmla="*/ 82933 h 4810125"/>
              <a:gd name="connsiteX790" fmla="*/ 2343360 w 4437063"/>
              <a:gd name="connsiteY790" fmla="*/ 51585 h 4810125"/>
              <a:gd name="connsiteX791" fmla="*/ 2369953 w 4437063"/>
              <a:gd name="connsiteY791" fmla="*/ 37300 h 4810125"/>
              <a:gd name="connsiteX792" fmla="*/ 2386623 w 4437063"/>
              <a:gd name="connsiteY792" fmla="*/ 29364 h 4810125"/>
              <a:gd name="connsiteX793" fmla="*/ 2420757 w 4437063"/>
              <a:gd name="connsiteY793" fmla="*/ 17063 h 4810125"/>
              <a:gd name="connsiteX794" fmla="*/ 2472753 w 4437063"/>
              <a:gd name="connsiteY794" fmla="*/ 5952 h 4810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</a:cxnLst>
            <a:rect l="l" t="t" r="r" b="b"/>
            <a:pathLst>
              <a:path w="4437063" h="4810125">
                <a:moveTo>
                  <a:pt x="4437063" y="1081703"/>
                </a:moveTo>
                <a:lnTo>
                  <a:pt x="4429592" y="1082685"/>
                </a:lnTo>
                <a:lnTo>
                  <a:pt x="4431507" y="1082099"/>
                </a:lnTo>
                <a:close/>
                <a:moveTo>
                  <a:pt x="717614" y="207531"/>
                </a:moveTo>
                <a:lnTo>
                  <a:pt x="721403" y="232026"/>
                </a:lnTo>
                <a:lnTo>
                  <a:pt x="718408" y="217055"/>
                </a:lnTo>
                <a:close/>
                <a:moveTo>
                  <a:pt x="1031570" y="111900"/>
                </a:moveTo>
                <a:lnTo>
                  <a:pt x="1043178" y="113447"/>
                </a:lnTo>
                <a:lnTo>
                  <a:pt x="1020457" y="113884"/>
                </a:lnTo>
                <a:lnTo>
                  <a:pt x="1016885" y="113884"/>
                </a:lnTo>
                <a:lnTo>
                  <a:pt x="1018075" y="113091"/>
                </a:lnTo>
                <a:close/>
                <a:moveTo>
                  <a:pt x="2559676" y="0"/>
                </a:moveTo>
                <a:lnTo>
                  <a:pt x="2574759" y="1190"/>
                </a:lnTo>
                <a:lnTo>
                  <a:pt x="2563248" y="1587"/>
                </a:lnTo>
                <a:lnTo>
                  <a:pt x="2494583" y="11904"/>
                </a:lnTo>
                <a:lnTo>
                  <a:pt x="2435443" y="27380"/>
                </a:lnTo>
                <a:lnTo>
                  <a:pt x="2404484" y="39681"/>
                </a:lnTo>
                <a:lnTo>
                  <a:pt x="2387020" y="47617"/>
                </a:lnTo>
                <a:lnTo>
                  <a:pt x="2351298" y="68648"/>
                </a:lnTo>
                <a:lnTo>
                  <a:pt x="2315576" y="95631"/>
                </a:lnTo>
                <a:lnTo>
                  <a:pt x="2279854" y="128169"/>
                </a:lnTo>
                <a:lnTo>
                  <a:pt x="2246514" y="165866"/>
                </a:lnTo>
                <a:lnTo>
                  <a:pt x="2215555" y="207928"/>
                </a:lnTo>
                <a:lnTo>
                  <a:pt x="2188962" y="253561"/>
                </a:lnTo>
                <a:lnTo>
                  <a:pt x="2167131" y="303559"/>
                </a:lnTo>
                <a:lnTo>
                  <a:pt x="2158399" y="329352"/>
                </a:lnTo>
                <a:lnTo>
                  <a:pt x="2151652" y="355144"/>
                </a:lnTo>
                <a:lnTo>
                  <a:pt x="2144111" y="411491"/>
                </a:lnTo>
                <a:lnTo>
                  <a:pt x="2140538" y="506726"/>
                </a:lnTo>
                <a:lnTo>
                  <a:pt x="2140935" y="610690"/>
                </a:lnTo>
                <a:lnTo>
                  <a:pt x="2139348" y="681719"/>
                </a:lnTo>
                <a:lnTo>
                  <a:pt x="2134982" y="751954"/>
                </a:lnTo>
                <a:lnTo>
                  <a:pt x="2124662" y="820999"/>
                </a:lnTo>
                <a:lnTo>
                  <a:pt x="2115930" y="853934"/>
                </a:lnTo>
                <a:lnTo>
                  <a:pt x="2104023" y="895996"/>
                </a:lnTo>
                <a:lnTo>
                  <a:pt x="2081796" y="965041"/>
                </a:lnTo>
                <a:lnTo>
                  <a:pt x="2060759" y="1020197"/>
                </a:lnTo>
                <a:lnTo>
                  <a:pt x="2039326" y="1067417"/>
                </a:lnTo>
                <a:lnTo>
                  <a:pt x="2003207" y="1132494"/>
                </a:lnTo>
                <a:lnTo>
                  <a:pt x="1941289" y="1237649"/>
                </a:lnTo>
                <a:lnTo>
                  <a:pt x="1900804" y="1312249"/>
                </a:lnTo>
                <a:lnTo>
                  <a:pt x="1880562" y="1349549"/>
                </a:lnTo>
                <a:lnTo>
                  <a:pt x="1847618" y="1420578"/>
                </a:lnTo>
                <a:lnTo>
                  <a:pt x="1822613" y="1485258"/>
                </a:lnTo>
                <a:lnTo>
                  <a:pt x="1804752" y="1544779"/>
                </a:lnTo>
                <a:lnTo>
                  <a:pt x="1792845" y="1599142"/>
                </a:lnTo>
                <a:lnTo>
                  <a:pt x="1787288" y="1649537"/>
                </a:lnTo>
                <a:lnTo>
                  <a:pt x="1786097" y="1696361"/>
                </a:lnTo>
                <a:lnTo>
                  <a:pt x="1789273" y="1739613"/>
                </a:lnTo>
                <a:lnTo>
                  <a:pt x="1796417" y="1780484"/>
                </a:lnTo>
                <a:lnTo>
                  <a:pt x="1806737" y="1819371"/>
                </a:lnTo>
                <a:lnTo>
                  <a:pt x="1826185" y="1874925"/>
                </a:lnTo>
                <a:lnTo>
                  <a:pt x="1856747" y="1946747"/>
                </a:lnTo>
                <a:lnTo>
                  <a:pt x="1888103" y="2020157"/>
                </a:lnTo>
                <a:lnTo>
                  <a:pt x="1901201" y="2059044"/>
                </a:lnTo>
                <a:lnTo>
                  <a:pt x="1907949" y="2078488"/>
                </a:lnTo>
                <a:lnTo>
                  <a:pt x="1922238" y="2113804"/>
                </a:lnTo>
                <a:lnTo>
                  <a:pt x="1937320" y="2146343"/>
                </a:lnTo>
                <a:lnTo>
                  <a:pt x="1953594" y="2175310"/>
                </a:lnTo>
                <a:lnTo>
                  <a:pt x="1971454" y="2200705"/>
                </a:lnTo>
                <a:lnTo>
                  <a:pt x="1989315" y="2222927"/>
                </a:lnTo>
                <a:lnTo>
                  <a:pt x="2007970" y="2241974"/>
                </a:lnTo>
                <a:lnTo>
                  <a:pt x="2026228" y="2257449"/>
                </a:lnTo>
                <a:lnTo>
                  <a:pt x="2045280" y="2269750"/>
                </a:lnTo>
                <a:lnTo>
                  <a:pt x="2063935" y="2278480"/>
                </a:lnTo>
                <a:lnTo>
                  <a:pt x="2082589" y="2283639"/>
                </a:lnTo>
                <a:lnTo>
                  <a:pt x="2100847" y="2285623"/>
                </a:lnTo>
                <a:lnTo>
                  <a:pt x="2117915" y="2284035"/>
                </a:lnTo>
                <a:lnTo>
                  <a:pt x="2134982" y="2278877"/>
                </a:lnTo>
                <a:lnTo>
                  <a:pt x="2150461" y="2270147"/>
                </a:lnTo>
                <a:lnTo>
                  <a:pt x="2165147" y="2258640"/>
                </a:lnTo>
                <a:lnTo>
                  <a:pt x="2171894" y="2250703"/>
                </a:lnTo>
                <a:lnTo>
                  <a:pt x="2195709" y="2221340"/>
                </a:lnTo>
                <a:lnTo>
                  <a:pt x="2227462" y="2170548"/>
                </a:lnTo>
                <a:lnTo>
                  <a:pt x="2260009" y="2089599"/>
                </a:lnTo>
                <a:lnTo>
                  <a:pt x="2286602" y="2008650"/>
                </a:lnTo>
                <a:lnTo>
                  <a:pt x="2305256" y="1951509"/>
                </a:lnTo>
                <a:lnTo>
                  <a:pt x="2330262" y="1866195"/>
                </a:lnTo>
                <a:lnTo>
                  <a:pt x="2352489" y="1790404"/>
                </a:lnTo>
                <a:lnTo>
                  <a:pt x="2385829" y="1696757"/>
                </a:lnTo>
                <a:lnTo>
                  <a:pt x="2412819" y="1632077"/>
                </a:lnTo>
                <a:lnTo>
                  <a:pt x="2440603" y="1566207"/>
                </a:lnTo>
                <a:lnTo>
                  <a:pt x="2475531" y="1492797"/>
                </a:lnTo>
                <a:lnTo>
                  <a:pt x="2497361" y="1453116"/>
                </a:lnTo>
                <a:lnTo>
                  <a:pt x="2519191" y="1418991"/>
                </a:lnTo>
                <a:lnTo>
                  <a:pt x="2542212" y="1388833"/>
                </a:lnTo>
                <a:lnTo>
                  <a:pt x="2581506" y="1344390"/>
                </a:lnTo>
                <a:lnTo>
                  <a:pt x="2613656" y="1312646"/>
                </a:lnTo>
                <a:lnTo>
                  <a:pt x="2635883" y="1291615"/>
                </a:lnTo>
                <a:lnTo>
                  <a:pt x="2682321" y="1254712"/>
                </a:lnTo>
                <a:lnTo>
                  <a:pt x="2730744" y="1221776"/>
                </a:lnTo>
                <a:lnTo>
                  <a:pt x="2781152" y="1191619"/>
                </a:lnTo>
                <a:lnTo>
                  <a:pt x="2858550" y="1148763"/>
                </a:lnTo>
                <a:lnTo>
                  <a:pt x="2939520" y="1102337"/>
                </a:lnTo>
                <a:lnTo>
                  <a:pt x="2993896" y="1066624"/>
                </a:lnTo>
                <a:lnTo>
                  <a:pt x="3021680" y="1047180"/>
                </a:lnTo>
                <a:lnTo>
                  <a:pt x="3049067" y="1026546"/>
                </a:lnTo>
                <a:lnTo>
                  <a:pt x="3100665" y="984485"/>
                </a:lnTo>
                <a:lnTo>
                  <a:pt x="3147898" y="940438"/>
                </a:lnTo>
                <a:lnTo>
                  <a:pt x="3191161" y="894012"/>
                </a:lnTo>
                <a:lnTo>
                  <a:pt x="3230455" y="846791"/>
                </a:lnTo>
                <a:lnTo>
                  <a:pt x="3266177" y="798381"/>
                </a:lnTo>
                <a:lnTo>
                  <a:pt x="3297930" y="748383"/>
                </a:lnTo>
                <a:lnTo>
                  <a:pt x="3325714" y="697591"/>
                </a:lnTo>
                <a:lnTo>
                  <a:pt x="3337621" y="671799"/>
                </a:lnTo>
                <a:lnTo>
                  <a:pt x="3343971" y="658307"/>
                </a:lnTo>
                <a:lnTo>
                  <a:pt x="3354291" y="628943"/>
                </a:lnTo>
                <a:lnTo>
                  <a:pt x="3366992" y="579739"/>
                </a:lnTo>
                <a:lnTo>
                  <a:pt x="3379693" y="506726"/>
                </a:lnTo>
                <a:lnTo>
                  <a:pt x="3388029" y="431729"/>
                </a:lnTo>
                <a:lnTo>
                  <a:pt x="3394379" y="326177"/>
                </a:lnTo>
                <a:lnTo>
                  <a:pt x="3395173" y="231737"/>
                </a:lnTo>
                <a:lnTo>
                  <a:pt x="3395173" y="221816"/>
                </a:lnTo>
                <a:lnTo>
                  <a:pt x="3396364" y="230943"/>
                </a:lnTo>
                <a:lnTo>
                  <a:pt x="3403905" y="321019"/>
                </a:lnTo>
                <a:lnTo>
                  <a:pt x="3407080" y="423396"/>
                </a:lnTo>
                <a:lnTo>
                  <a:pt x="3405493" y="497599"/>
                </a:lnTo>
                <a:lnTo>
                  <a:pt x="3399539" y="571009"/>
                </a:lnTo>
                <a:lnTo>
                  <a:pt x="3390013" y="622594"/>
                </a:lnTo>
                <a:lnTo>
                  <a:pt x="3382075" y="653942"/>
                </a:lnTo>
                <a:lnTo>
                  <a:pt x="3377312" y="668624"/>
                </a:lnTo>
                <a:lnTo>
                  <a:pt x="3366992" y="697194"/>
                </a:lnTo>
                <a:lnTo>
                  <a:pt x="3344765" y="749970"/>
                </a:lnTo>
                <a:lnTo>
                  <a:pt x="3320157" y="800365"/>
                </a:lnTo>
                <a:lnTo>
                  <a:pt x="3292770" y="848379"/>
                </a:lnTo>
                <a:lnTo>
                  <a:pt x="3263002" y="894012"/>
                </a:lnTo>
                <a:lnTo>
                  <a:pt x="3230058" y="939248"/>
                </a:lnTo>
                <a:lnTo>
                  <a:pt x="3193542" y="984088"/>
                </a:lnTo>
                <a:lnTo>
                  <a:pt x="3153454" y="1028927"/>
                </a:lnTo>
                <a:lnTo>
                  <a:pt x="3131227" y="1051942"/>
                </a:lnTo>
                <a:lnTo>
                  <a:pt x="3109397" y="1074163"/>
                </a:lnTo>
                <a:lnTo>
                  <a:pt x="3062959" y="1113051"/>
                </a:lnTo>
                <a:lnTo>
                  <a:pt x="3014933" y="1147176"/>
                </a:lnTo>
                <a:lnTo>
                  <a:pt x="2964128" y="1178921"/>
                </a:lnTo>
                <a:lnTo>
                  <a:pt x="2882761" y="1226935"/>
                </a:lnTo>
                <a:lnTo>
                  <a:pt x="2793456" y="1283679"/>
                </a:lnTo>
                <a:lnTo>
                  <a:pt x="2729554" y="1329709"/>
                </a:lnTo>
                <a:lnTo>
                  <a:pt x="2695816" y="1356295"/>
                </a:lnTo>
                <a:lnTo>
                  <a:pt x="2679146" y="1370580"/>
                </a:lnTo>
                <a:lnTo>
                  <a:pt x="2646599" y="1404706"/>
                </a:lnTo>
                <a:lnTo>
                  <a:pt x="2616434" y="1443990"/>
                </a:lnTo>
                <a:lnTo>
                  <a:pt x="2588650" y="1486845"/>
                </a:lnTo>
                <a:lnTo>
                  <a:pt x="2562454" y="1533272"/>
                </a:lnTo>
                <a:lnTo>
                  <a:pt x="2538243" y="1582079"/>
                </a:lnTo>
                <a:lnTo>
                  <a:pt x="2505299" y="1656283"/>
                </a:lnTo>
                <a:lnTo>
                  <a:pt x="2469974" y="1752311"/>
                </a:lnTo>
                <a:lnTo>
                  <a:pt x="2442587" y="1837228"/>
                </a:lnTo>
                <a:lnTo>
                  <a:pt x="2417185" y="1928891"/>
                </a:lnTo>
                <a:lnTo>
                  <a:pt x="2414407" y="1942779"/>
                </a:lnTo>
                <a:lnTo>
                  <a:pt x="2409247" y="1973730"/>
                </a:lnTo>
                <a:lnTo>
                  <a:pt x="2396546" y="2032061"/>
                </a:lnTo>
                <a:lnTo>
                  <a:pt x="2380669" y="2087218"/>
                </a:lnTo>
                <a:lnTo>
                  <a:pt x="2361618" y="2139597"/>
                </a:lnTo>
                <a:lnTo>
                  <a:pt x="2338994" y="2191182"/>
                </a:lnTo>
                <a:lnTo>
                  <a:pt x="2313195" y="2241974"/>
                </a:lnTo>
                <a:lnTo>
                  <a:pt x="2269534" y="2319352"/>
                </a:lnTo>
                <a:lnTo>
                  <a:pt x="2235797" y="2373714"/>
                </a:lnTo>
                <a:lnTo>
                  <a:pt x="2219127" y="2400301"/>
                </a:lnTo>
                <a:lnTo>
                  <a:pt x="2195709" y="2450299"/>
                </a:lnTo>
                <a:lnTo>
                  <a:pt x="2181817" y="2493551"/>
                </a:lnTo>
                <a:lnTo>
                  <a:pt x="2174673" y="2531248"/>
                </a:lnTo>
                <a:lnTo>
                  <a:pt x="2173482" y="2561405"/>
                </a:lnTo>
                <a:lnTo>
                  <a:pt x="2175070" y="2584420"/>
                </a:lnTo>
                <a:lnTo>
                  <a:pt x="2180230" y="2606642"/>
                </a:lnTo>
                <a:lnTo>
                  <a:pt x="2181817" y="2609419"/>
                </a:lnTo>
                <a:lnTo>
                  <a:pt x="2201266" y="2585611"/>
                </a:lnTo>
                <a:lnTo>
                  <a:pt x="2314385" y="2441172"/>
                </a:lnTo>
                <a:lnTo>
                  <a:pt x="2401706" y="2320542"/>
                </a:lnTo>
                <a:lnTo>
                  <a:pt x="2442190" y="2260624"/>
                </a:lnTo>
                <a:lnTo>
                  <a:pt x="2472356" y="2212610"/>
                </a:lnTo>
                <a:lnTo>
                  <a:pt x="2516016" y="2137613"/>
                </a:lnTo>
                <a:lnTo>
                  <a:pt x="2562454" y="2045156"/>
                </a:lnTo>
                <a:lnTo>
                  <a:pt x="2594207" y="1975714"/>
                </a:lnTo>
                <a:lnTo>
                  <a:pt x="2606115" y="1951509"/>
                </a:lnTo>
                <a:lnTo>
                  <a:pt x="2631914" y="1905082"/>
                </a:lnTo>
                <a:lnTo>
                  <a:pt x="2659697" y="1861433"/>
                </a:lnTo>
                <a:lnTo>
                  <a:pt x="2689466" y="1820165"/>
                </a:lnTo>
                <a:lnTo>
                  <a:pt x="2720425" y="1783262"/>
                </a:lnTo>
                <a:lnTo>
                  <a:pt x="2750987" y="1750327"/>
                </a:lnTo>
                <a:lnTo>
                  <a:pt x="2781549" y="1722153"/>
                </a:lnTo>
                <a:lnTo>
                  <a:pt x="2811317" y="1699535"/>
                </a:lnTo>
                <a:lnTo>
                  <a:pt x="2825209" y="1690805"/>
                </a:lnTo>
                <a:lnTo>
                  <a:pt x="2840292" y="1682869"/>
                </a:lnTo>
                <a:lnTo>
                  <a:pt x="2881968" y="1670568"/>
                </a:lnTo>
                <a:lnTo>
                  <a:pt x="2934757" y="1662235"/>
                </a:lnTo>
                <a:lnTo>
                  <a:pt x="2995087" y="1656680"/>
                </a:lnTo>
                <a:lnTo>
                  <a:pt x="3161393" y="1651521"/>
                </a:lnTo>
                <a:lnTo>
                  <a:pt x="3277291" y="1651521"/>
                </a:lnTo>
                <a:lnTo>
                  <a:pt x="3375724" y="1651124"/>
                </a:lnTo>
                <a:lnTo>
                  <a:pt x="3522184" y="1646363"/>
                </a:lnTo>
                <a:lnTo>
                  <a:pt x="3641257" y="1633665"/>
                </a:lnTo>
                <a:lnTo>
                  <a:pt x="3714686" y="1621760"/>
                </a:lnTo>
                <a:lnTo>
                  <a:pt x="3727784" y="1619776"/>
                </a:lnTo>
                <a:lnTo>
                  <a:pt x="3754774" y="1611840"/>
                </a:lnTo>
                <a:lnTo>
                  <a:pt x="3800022" y="1594380"/>
                </a:lnTo>
                <a:lnTo>
                  <a:pt x="3865909" y="1559461"/>
                </a:lnTo>
                <a:lnTo>
                  <a:pt x="3934971" y="1512241"/>
                </a:lnTo>
                <a:lnTo>
                  <a:pt x="3969899" y="1484464"/>
                </a:lnTo>
                <a:lnTo>
                  <a:pt x="3991333" y="1465814"/>
                </a:lnTo>
                <a:lnTo>
                  <a:pt x="4034199" y="1424149"/>
                </a:lnTo>
                <a:lnTo>
                  <a:pt x="4095323" y="1356692"/>
                </a:lnTo>
                <a:lnTo>
                  <a:pt x="4169149" y="1266219"/>
                </a:lnTo>
                <a:lnTo>
                  <a:pt x="4231067" y="1189238"/>
                </a:lnTo>
                <a:lnTo>
                  <a:pt x="4256469" y="1161858"/>
                </a:lnTo>
                <a:lnTo>
                  <a:pt x="4268773" y="1150747"/>
                </a:lnTo>
                <a:lnTo>
                  <a:pt x="4296953" y="1130510"/>
                </a:lnTo>
                <a:lnTo>
                  <a:pt x="4327119" y="1115035"/>
                </a:lnTo>
                <a:lnTo>
                  <a:pt x="4356887" y="1102733"/>
                </a:lnTo>
                <a:lnTo>
                  <a:pt x="4421981" y="1083687"/>
                </a:lnTo>
                <a:lnTo>
                  <a:pt x="4429592" y="1082685"/>
                </a:lnTo>
                <a:lnTo>
                  <a:pt x="4392609" y="1094004"/>
                </a:lnTo>
                <a:lnTo>
                  <a:pt x="4355299" y="1112257"/>
                </a:lnTo>
                <a:lnTo>
                  <a:pt x="4333469" y="1126145"/>
                </a:lnTo>
                <a:lnTo>
                  <a:pt x="4322356" y="1134081"/>
                </a:lnTo>
                <a:lnTo>
                  <a:pt x="4297747" y="1157890"/>
                </a:lnTo>
                <a:lnTo>
                  <a:pt x="4256469" y="1206698"/>
                </a:lnTo>
                <a:lnTo>
                  <a:pt x="4199314" y="1287250"/>
                </a:lnTo>
                <a:lnTo>
                  <a:pt x="4145334" y="1372167"/>
                </a:lnTo>
                <a:lnTo>
                  <a:pt x="4122313" y="1411054"/>
                </a:lnTo>
                <a:lnTo>
                  <a:pt x="4100086" y="1446371"/>
                </a:lnTo>
                <a:lnTo>
                  <a:pt x="4054838" y="1508273"/>
                </a:lnTo>
                <a:lnTo>
                  <a:pt x="4008400" y="1559461"/>
                </a:lnTo>
                <a:lnTo>
                  <a:pt x="3959580" y="1604698"/>
                </a:lnTo>
                <a:lnTo>
                  <a:pt x="3933781" y="1625332"/>
                </a:lnTo>
                <a:lnTo>
                  <a:pt x="3919889" y="1635649"/>
                </a:lnTo>
                <a:lnTo>
                  <a:pt x="3882976" y="1657076"/>
                </a:lnTo>
                <a:lnTo>
                  <a:pt x="3834950" y="1679298"/>
                </a:lnTo>
                <a:lnTo>
                  <a:pt x="3775810" y="1701122"/>
                </a:lnTo>
                <a:lnTo>
                  <a:pt x="3705954" y="1720963"/>
                </a:lnTo>
                <a:lnTo>
                  <a:pt x="3626175" y="1738819"/>
                </a:lnTo>
                <a:lnTo>
                  <a:pt x="3535679" y="1752707"/>
                </a:lnTo>
                <a:lnTo>
                  <a:pt x="3434864" y="1762231"/>
                </a:lnTo>
                <a:lnTo>
                  <a:pt x="3380487" y="1764215"/>
                </a:lnTo>
                <a:lnTo>
                  <a:pt x="3278084" y="1766596"/>
                </a:lnTo>
                <a:lnTo>
                  <a:pt x="3137975" y="1765802"/>
                </a:lnTo>
                <a:lnTo>
                  <a:pt x="3064546" y="1767786"/>
                </a:lnTo>
                <a:lnTo>
                  <a:pt x="3020886" y="1773342"/>
                </a:lnTo>
                <a:lnTo>
                  <a:pt x="2976432" y="1784452"/>
                </a:lnTo>
                <a:lnTo>
                  <a:pt x="2927612" y="1801118"/>
                </a:lnTo>
                <a:lnTo>
                  <a:pt x="2898638" y="1813419"/>
                </a:lnTo>
                <a:lnTo>
                  <a:pt x="2884349" y="1820165"/>
                </a:lnTo>
                <a:lnTo>
                  <a:pt x="2856565" y="1837625"/>
                </a:lnTo>
                <a:lnTo>
                  <a:pt x="2830766" y="1858656"/>
                </a:lnTo>
                <a:lnTo>
                  <a:pt x="2806554" y="1884051"/>
                </a:lnTo>
                <a:lnTo>
                  <a:pt x="2773214" y="1926113"/>
                </a:lnTo>
                <a:lnTo>
                  <a:pt x="2732729" y="1991984"/>
                </a:lnTo>
                <a:lnTo>
                  <a:pt x="2678749" y="2099916"/>
                </a:lnTo>
                <a:lnTo>
                  <a:pt x="2628738" y="2210229"/>
                </a:lnTo>
                <a:lnTo>
                  <a:pt x="2596192" y="2278480"/>
                </a:lnTo>
                <a:lnTo>
                  <a:pt x="2579522" y="2309828"/>
                </a:lnTo>
                <a:lnTo>
                  <a:pt x="2532686" y="2393158"/>
                </a:lnTo>
                <a:lnTo>
                  <a:pt x="2461639" y="2515772"/>
                </a:lnTo>
                <a:lnTo>
                  <a:pt x="2401706" y="2610213"/>
                </a:lnTo>
                <a:lnTo>
                  <a:pt x="2335025" y="2709019"/>
                </a:lnTo>
                <a:lnTo>
                  <a:pt x="2291364" y="2771318"/>
                </a:lnTo>
                <a:lnTo>
                  <a:pt x="2312004" y="2766953"/>
                </a:lnTo>
                <a:lnTo>
                  <a:pt x="2447747" y="2726082"/>
                </a:lnTo>
                <a:lnTo>
                  <a:pt x="2540227" y="2690369"/>
                </a:lnTo>
                <a:lnTo>
                  <a:pt x="2607305" y="2660608"/>
                </a:lnTo>
                <a:lnTo>
                  <a:pt x="2641440" y="2643545"/>
                </a:lnTo>
                <a:lnTo>
                  <a:pt x="2681131" y="2624101"/>
                </a:lnTo>
                <a:lnTo>
                  <a:pt x="2752178" y="2591563"/>
                </a:lnTo>
                <a:lnTo>
                  <a:pt x="2842673" y="2554263"/>
                </a:lnTo>
                <a:lnTo>
                  <a:pt x="2941107" y="2516566"/>
                </a:lnTo>
                <a:lnTo>
                  <a:pt x="3006201" y="2487996"/>
                </a:lnTo>
                <a:lnTo>
                  <a:pt x="3049067" y="2465377"/>
                </a:lnTo>
                <a:lnTo>
                  <a:pt x="3070500" y="2451886"/>
                </a:lnTo>
                <a:lnTo>
                  <a:pt x="3096696" y="2435220"/>
                </a:lnTo>
                <a:lnTo>
                  <a:pt x="3139563" y="2403872"/>
                </a:lnTo>
                <a:lnTo>
                  <a:pt x="3173697" y="2374905"/>
                </a:lnTo>
                <a:lnTo>
                  <a:pt x="3199893" y="2347922"/>
                </a:lnTo>
                <a:lnTo>
                  <a:pt x="3231249" y="2309431"/>
                </a:lnTo>
                <a:lnTo>
                  <a:pt x="3266574" y="2263005"/>
                </a:lnTo>
                <a:lnTo>
                  <a:pt x="3287213" y="2241180"/>
                </a:lnTo>
                <a:lnTo>
                  <a:pt x="3298724" y="2229673"/>
                </a:lnTo>
                <a:lnTo>
                  <a:pt x="3324920" y="2207054"/>
                </a:lnTo>
                <a:lnTo>
                  <a:pt x="3356276" y="2184833"/>
                </a:lnTo>
                <a:lnTo>
                  <a:pt x="3391998" y="2163802"/>
                </a:lnTo>
                <a:lnTo>
                  <a:pt x="3433276" y="2144755"/>
                </a:lnTo>
                <a:lnTo>
                  <a:pt x="3481303" y="2128883"/>
                </a:lnTo>
                <a:lnTo>
                  <a:pt x="3534489" y="2116582"/>
                </a:lnTo>
                <a:lnTo>
                  <a:pt x="3594819" y="2108249"/>
                </a:lnTo>
                <a:lnTo>
                  <a:pt x="3627763" y="2106662"/>
                </a:lnTo>
                <a:lnTo>
                  <a:pt x="3658722" y="2105868"/>
                </a:lnTo>
                <a:lnTo>
                  <a:pt x="3713098" y="2107852"/>
                </a:lnTo>
                <a:lnTo>
                  <a:pt x="3757949" y="2113011"/>
                </a:lnTo>
                <a:lnTo>
                  <a:pt x="3794068" y="2120550"/>
                </a:lnTo>
                <a:lnTo>
                  <a:pt x="3834156" y="2132851"/>
                </a:lnTo>
                <a:lnTo>
                  <a:pt x="3859955" y="2145946"/>
                </a:lnTo>
                <a:lnTo>
                  <a:pt x="3861940" y="2147533"/>
                </a:lnTo>
                <a:lnTo>
                  <a:pt x="3853208" y="2146343"/>
                </a:lnTo>
                <a:lnTo>
                  <a:pt x="3765490" y="2141184"/>
                </a:lnTo>
                <a:lnTo>
                  <a:pt x="3667454" y="2141184"/>
                </a:lnTo>
                <a:lnTo>
                  <a:pt x="3597597" y="2145946"/>
                </a:lnTo>
                <a:lnTo>
                  <a:pt x="3528932" y="2156263"/>
                </a:lnTo>
                <a:lnTo>
                  <a:pt x="3482096" y="2168564"/>
                </a:lnTo>
                <a:lnTo>
                  <a:pt x="3453916" y="2178881"/>
                </a:lnTo>
                <a:lnTo>
                  <a:pt x="3441215" y="2185627"/>
                </a:lnTo>
                <a:lnTo>
                  <a:pt x="3417003" y="2198325"/>
                </a:lnTo>
                <a:lnTo>
                  <a:pt x="3376121" y="2228482"/>
                </a:lnTo>
                <a:lnTo>
                  <a:pt x="3342781" y="2261417"/>
                </a:lnTo>
                <a:lnTo>
                  <a:pt x="3313806" y="2296337"/>
                </a:lnTo>
                <a:lnTo>
                  <a:pt x="3276894" y="2351096"/>
                </a:lnTo>
                <a:lnTo>
                  <a:pt x="3240775" y="2403872"/>
                </a:lnTo>
                <a:lnTo>
                  <a:pt x="3213785" y="2436807"/>
                </a:lnTo>
                <a:lnTo>
                  <a:pt x="3198702" y="2451886"/>
                </a:lnTo>
                <a:lnTo>
                  <a:pt x="3180047" y="2469346"/>
                </a:lnTo>
                <a:lnTo>
                  <a:pt x="3141150" y="2501090"/>
                </a:lnTo>
                <a:lnTo>
                  <a:pt x="3080026" y="2543946"/>
                </a:lnTo>
                <a:lnTo>
                  <a:pt x="2949839" y="2618943"/>
                </a:lnTo>
                <a:lnTo>
                  <a:pt x="2888932" y="2652474"/>
                </a:lnTo>
                <a:lnTo>
                  <a:pt x="2891235" y="2657078"/>
                </a:lnTo>
                <a:lnTo>
                  <a:pt x="2896791" y="2664619"/>
                </a:lnTo>
                <a:lnTo>
                  <a:pt x="2915047" y="2681685"/>
                </a:lnTo>
                <a:lnTo>
                  <a:pt x="2940447" y="2697957"/>
                </a:lnTo>
                <a:lnTo>
                  <a:pt x="2973388" y="2713435"/>
                </a:lnTo>
                <a:lnTo>
                  <a:pt x="2992438" y="2720182"/>
                </a:lnTo>
                <a:lnTo>
                  <a:pt x="3012678" y="2725738"/>
                </a:lnTo>
                <a:lnTo>
                  <a:pt x="3056731" y="2736057"/>
                </a:lnTo>
                <a:lnTo>
                  <a:pt x="3105150" y="2744391"/>
                </a:lnTo>
                <a:lnTo>
                  <a:pt x="3156347" y="2749550"/>
                </a:lnTo>
                <a:lnTo>
                  <a:pt x="3182938" y="2751535"/>
                </a:lnTo>
                <a:lnTo>
                  <a:pt x="3209528" y="2752725"/>
                </a:lnTo>
                <a:lnTo>
                  <a:pt x="3264694" y="2751535"/>
                </a:lnTo>
                <a:lnTo>
                  <a:pt x="3292872" y="2749154"/>
                </a:lnTo>
                <a:lnTo>
                  <a:pt x="3350022" y="2744788"/>
                </a:lnTo>
                <a:lnTo>
                  <a:pt x="3408363" y="2737644"/>
                </a:lnTo>
                <a:lnTo>
                  <a:pt x="3465910" y="2730897"/>
                </a:lnTo>
                <a:lnTo>
                  <a:pt x="3581003" y="2719388"/>
                </a:lnTo>
                <a:lnTo>
                  <a:pt x="3636566" y="2716610"/>
                </a:lnTo>
                <a:lnTo>
                  <a:pt x="3664347" y="2715419"/>
                </a:lnTo>
                <a:lnTo>
                  <a:pt x="3717528" y="2718594"/>
                </a:lnTo>
                <a:lnTo>
                  <a:pt x="3767931" y="2726928"/>
                </a:lnTo>
                <a:lnTo>
                  <a:pt x="3813572" y="2739628"/>
                </a:lnTo>
                <a:lnTo>
                  <a:pt x="3834210" y="2748360"/>
                </a:lnTo>
                <a:lnTo>
                  <a:pt x="3854053" y="2757885"/>
                </a:lnTo>
                <a:lnTo>
                  <a:pt x="3888581" y="2777729"/>
                </a:lnTo>
                <a:lnTo>
                  <a:pt x="3931047" y="2808685"/>
                </a:lnTo>
                <a:lnTo>
                  <a:pt x="3952081" y="2826147"/>
                </a:lnTo>
                <a:lnTo>
                  <a:pt x="3984228" y="2855516"/>
                </a:lnTo>
                <a:lnTo>
                  <a:pt x="3990975" y="2862263"/>
                </a:lnTo>
                <a:lnTo>
                  <a:pt x="3983831" y="2855913"/>
                </a:lnTo>
                <a:lnTo>
                  <a:pt x="3949700" y="2828132"/>
                </a:lnTo>
                <a:lnTo>
                  <a:pt x="3928269" y="2811860"/>
                </a:lnTo>
                <a:lnTo>
                  <a:pt x="3885010" y="2783682"/>
                </a:lnTo>
                <a:lnTo>
                  <a:pt x="3850085" y="2765425"/>
                </a:lnTo>
                <a:lnTo>
                  <a:pt x="3830638" y="2757885"/>
                </a:lnTo>
                <a:lnTo>
                  <a:pt x="3810000" y="2750741"/>
                </a:lnTo>
                <a:lnTo>
                  <a:pt x="3765153" y="2740422"/>
                </a:lnTo>
                <a:lnTo>
                  <a:pt x="3716338" y="2734469"/>
                </a:lnTo>
                <a:lnTo>
                  <a:pt x="3664347" y="2734469"/>
                </a:lnTo>
                <a:lnTo>
                  <a:pt x="3637756" y="2737247"/>
                </a:lnTo>
                <a:lnTo>
                  <a:pt x="3582988" y="2742407"/>
                </a:lnTo>
                <a:lnTo>
                  <a:pt x="3469878" y="2759869"/>
                </a:lnTo>
                <a:lnTo>
                  <a:pt x="3412331" y="2769791"/>
                </a:lnTo>
                <a:lnTo>
                  <a:pt x="3354785" y="2779316"/>
                </a:lnTo>
                <a:lnTo>
                  <a:pt x="3296444" y="2786460"/>
                </a:lnTo>
                <a:lnTo>
                  <a:pt x="3267869" y="2790825"/>
                </a:lnTo>
                <a:lnTo>
                  <a:pt x="3210322" y="2795191"/>
                </a:lnTo>
                <a:lnTo>
                  <a:pt x="3181747" y="2794794"/>
                </a:lnTo>
                <a:lnTo>
                  <a:pt x="3153966" y="2794794"/>
                </a:lnTo>
                <a:lnTo>
                  <a:pt x="3099991" y="2791619"/>
                </a:lnTo>
                <a:lnTo>
                  <a:pt x="3048794" y="2786063"/>
                </a:lnTo>
                <a:lnTo>
                  <a:pt x="3000375" y="2777332"/>
                </a:lnTo>
                <a:lnTo>
                  <a:pt x="2977753" y="2771775"/>
                </a:lnTo>
                <a:lnTo>
                  <a:pt x="2955528" y="2765425"/>
                </a:lnTo>
                <a:lnTo>
                  <a:pt x="2915047" y="2749154"/>
                </a:lnTo>
                <a:lnTo>
                  <a:pt x="2880122" y="2728913"/>
                </a:lnTo>
                <a:lnTo>
                  <a:pt x="2851547" y="2705497"/>
                </a:lnTo>
                <a:lnTo>
                  <a:pt x="2841228" y="2692003"/>
                </a:lnTo>
                <a:lnTo>
                  <a:pt x="2834672" y="2681871"/>
                </a:lnTo>
                <a:lnTo>
                  <a:pt x="2809730" y="2695130"/>
                </a:lnTo>
                <a:lnTo>
                  <a:pt x="2726378" y="2736399"/>
                </a:lnTo>
                <a:lnTo>
                  <a:pt x="2668826" y="2766953"/>
                </a:lnTo>
                <a:lnTo>
                  <a:pt x="2609687" y="2804253"/>
                </a:lnTo>
                <a:lnTo>
                  <a:pt x="2550150" y="2849092"/>
                </a:lnTo>
                <a:lnTo>
                  <a:pt x="2506490" y="2889567"/>
                </a:lnTo>
                <a:lnTo>
                  <a:pt x="2477516" y="2920518"/>
                </a:lnTo>
                <a:lnTo>
                  <a:pt x="2448541" y="2954247"/>
                </a:lnTo>
                <a:lnTo>
                  <a:pt x="2421551" y="2991944"/>
                </a:lnTo>
                <a:lnTo>
                  <a:pt x="2407659" y="3011784"/>
                </a:lnTo>
                <a:lnTo>
                  <a:pt x="2393767" y="3034006"/>
                </a:lnTo>
                <a:lnTo>
                  <a:pt x="2368762" y="3079242"/>
                </a:lnTo>
                <a:lnTo>
                  <a:pt x="2347726" y="3126066"/>
                </a:lnTo>
                <a:lnTo>
                  <a:pt x="2329865" y="3174079"/>
                </a:lnTo>
                <a:lnTo>
                  <a:pt x="2315576" y="3222887"/>
                </a:lnTo>
                <a:lnTo>
                  <a:pt x="2303669" y="3272885"/>
                </a:lnTo>
                <a:lnTo>
                  <a:pt x="2290571" y="3348676"/>
                </a:lnTo>
                <a:lnTo>
                  <a:pt x="2281839" y="3452243"/>
                </a:lnTo>
                <a:lnTo>
                  <a:pt x="2279457" y="3557794"/>
                </a:lnTo>
                <a:lnTo>
                  <a:pt x="2284220" y="3716915"/>
                </a:lnTo>
                <a:lnTo>
                  <a:pt x="2289777" y="3822466"/>
                </a:lnTo>
                <a:lnTo>
                  <a:pt x="2293349" y="3878416"/>
                </a:lnTo>
                <a:lnTo>
                  <a:pt x="2307241" y="4016903"/>
                </a:lnTo>
                <a:lnTo>
                  <a:pt x="2337406" y="4258163"/>
                </a:lnTo>
                <a:lnTo>
                  <a:pt x="2407659" y="4721637"/>
                </a:lnTo>
                <a:lnTo>
                  <a:pt x="2422345" y="4810125"/>
                </a:lnTo>
                <a:lnTo>
                  <a:pt x="1739262" y="4810125"/>
                </a:lnTo>
                <a:lnTo>
                  <a:pt x="1857144" y="4274432"/>
                </a:lnTo>
                <a:lnTo>
                  <a:pt x="1866273" y="4218085"/>
                </a:lnTo>
                <a:lnTo>
                  <a:pt x="1908346" y="3914129"/>
                </a:lnTo>
                <a:lnTo>
                  <a:pt x="1926604" y="3748263"/>
                </a:lnTo>
                <a:lnTo>
                  <a:pt x="1934145" y="3649060"/>
                </a:lnTo>
                <a:lnTo>
                  <a:pt x="1935733" y="3606602"/>
                </a:lnTo>
                <a:lnTo>
                  <a:pt x="1936923" y="3565730"/>
                </a:lnTo>
                <a:lnTo>
                  <a:pt x="1933351" y="3491924"/>
                </a:lnTo>
                <a:lnTo>
                  <a:pt x="1923825" y="3424863"/>
                </a:lnTo>
                <a:lnTo>
                  <a:pt x="1909933" y="3365342"/>
                </a:lnTo>
                <a:lnTo>
                  <a:pt x="1891675" y="3312169"/>
                </a:lnTo>
                <a:lnTo>
                  <a:pt x="1869448" y="3264552"/>
                </a:lnTo>
                <a:lnTo>
                  <a:pt x="1843252" y="3222490"/>
                </a:lnTo>
                <a:lnTo>
                  <a:pt x="1814278" y="3184397"/>
                </a:lnTo>
                <a:lnTo>
                  <a:pt x="1782525" y="3149080"/>
                </a:lnTo>
                <a:lnTo>
                  <a:pt x="1749185" y="3117733"/>
                </a:lnTo>
                <a:lnTo>
                  <a:pt x="1695602" y="3074877"/>
                </a:lnTo>
                <a:lnTo>
                  <a:pt x="1621776" y="3021705"/>
                </a:lnTo>
                <a:lnTo>
                  <a:pt x="1548348" y="2968929"/>
                </a:lnTo>
                <a:lnTo>
                  <a:pt x="1513420" y="2940359"/>
                </a:lnTo>
                <a:lnTo>
                  <a:pt x="1448723" y="2884409"/>
                </a:lnTo>
                <a:lnTo>
                  <a:pt x="1346320" y="2793936"/>
                </a:lnTo>
                <a:lnTo>
                  <a:pt x="1275273" y="2733224"/>
                </a:lnTo>
                <a:lnTo>
                  <a:pt x="1200654" y="2674496"/>
                </a:lnTo>
                <a:lnTo>
                  <a:pt x="1123654" y="2620927"/>
                </a:lnTo>
                <a:lnTo>
                  <a:pt x="1062926" y="2585611"/>
                </a:lnTo>
                <a:lnTo>
                  <a:pt x="1021648" y="2563786"/>
                </a:lnTo>
                <a:lnTo>
                  <a:pt x="979575" y="2545533"/>
                </a:lnTo>
                <a:lnTo>
                  <a:pt x="935518" y="2529661"/>
                </a:lnTo>
                <a:lnTo>
                  <a:pt x="914085" y="2522915"/>
                </a:lnTo>
                <a:lnTo>
                  <a:pt x="871218" y="2511011"/>
                </a:lnTo>
                <a:lnTo>
                  <a:pt x="797790" y="2495932"/>
                </a:lnTo>
                <a:lnTo>
                  <a:pt x="735475" y="2489583"/>
                </a:lnTo>
                <a:lnTo>
                  <a:pt x="679908" y="2487996"/>
                </a:lnTo>
                <a:lnTo>
                  <a:pt x="601716" y="2488789"/>
                </a:lnTo>
                <a:lnTo>
                  <a:pt x="514793" y="2484821"/>
                </a:lnTo>
                <a:lnTo>
                  <a:pt x="446127" y="2474504"/>
                </a:lnTo>
                <a:lnTo>
                  <a:pt x="406436" y="2465377"/>
                </a:lnTo>
                <a:lnTo>
                  <a:pt x="369920" y="2455854"/>
                </a:lnTo>
                <a:lnTo>
                  <a:pt x="306415" y="2436410"/>
                </a:lnTo>
                <a:lnTo>
                  <a:pt x="252832" y="2414983"/>
                </a:lnTo>
                <a:lnTo>
                  <a:pt x="207584" y="2390777"/>
                </a:lnTo>
                <a:lnTo>
                  <a:pt x="170274" y="2364588"/>
                </a:lnTo>
                <a:lnTo>
                  <a:pt x="138125" y="2335224"/>
                </a:lnTo>
                <a:lnTo>
                  <a:pt x="111135" y="2303082"/>
                </a:lnTo>
                <a:lnTo>
                  <a:pt x="86923" y="2268163"/>
                </a:lnTo>
                <a:lnTo>
                  <a:pt x="75413" y="2249116"/>
                </a:lnTo>
                <a:lnTo>
                  <a:pt x="66681" y="2233244"/>
                </a:lnTo>
                <a:lnTo>
                  <a:pt x="53980" y="2201896"/>
                </a:lnTo>
                <a:lnTo>
                  <a:pt x="46835" y="2171738"/>
                </a:lnTo>
                <a:lnTo>
                  <a:pt x="43660" y="2143962"/>
                </a:lnTo>
                <a:lnTo>
                  <a:pt x="44057" y="2108646"/>
                </a:lnTo>
                <a:lnTo>
                  <a:pt x="48423" y="2080472"/>
                </a:lnTo>
                <a:lnTo>
                  <a:pt x="49217" y="2077298"/>
                </a:lnTo>
                <a:lnTo>
                  <a:pt x="50408" y="2091186"/>
                </a:lnTo>
                <a:lnTo>
                  <a:pt x="65093" y="2153088"/>
                </a:lnTo>
                <a:lnTo>
                  <a:pt x="75016" y="2180865"/>
                </a:lnTo>
                <a:lnTo>
                  <a:pt x="87717" y="2208642"/>
                </a:lnTo>
                <a:lnTo>
                  <a:pt x="104784" y="2234434"/>
                </a:lnTo>
                <a:lnTo>
                  <a:pt x="114707" y="2245545"/>
                </a:lnTo>
                <a:lnTo>
                  <a:pt x="124233" y="2255862"/>
                </a:lnTo>
                <a:lnTo>
                  <a:pt x="151620" y="2278877"/>
                </a:lnTo>
                <a:lnTo>
                  <a:pt x="186548" y="2304273"/>
                </a:lnTo>
                <a:lnTo>
                  <a:pt x="229811" y="2329272"/>
                </a:lnTo>
                <a:lnTo>
                  <a:pt x="280616" y="2354271"/>
                </a:lnTo>
                <a:lnTo>
                  <a:pt x="339358" y="2375698"/>
                </a:lnTo>
                <a:lnTo>
                  <a:pt x="405245" y="2393555"/>
                </a:lnTo>
                <a:lnTo>
                  <a:pt x="478277" y="2406253"/>
                </a:lnTo>
                <a:lnTo>
                  <a:pt x="517571" y="2409824"/>
                </a:lnTo>
                <a:lnTo>
                  <a:pt x="553293" y="2411411"/>
                </a:lnTo>
                <a:lnTo>
                  <a:pt x="658077" y="2410618"/>
                </a:lnTo>
                <a:lnTo>
                  <a:pt x="789058" y="2412205"/>
                </a:lnTo>
                <a:lnTo>
                  <a:pt x="895430" y="2420538"/>
                </a:lnTo>
                <a:lnTo>
                  <a:pt x="967271" y="2430061"/>
                </a:lnTo>
                <a:lnTo>
                  <a:pt x="1002596" y="2437601"/>
                </a:lnTo>
                <a:lnTo>
                  <a:pt x="1037524" y="2445537"/>
                </a:lnTo>
                <a:lnTo>
                  <a:pt x="1109762" y="2470536"/>
                </a:lnTo>
                <a:lnTo>
                  <a:pt x="1183190" y="2503471"/>
                </a:lnTo>
                <a:lnTo>
                  <a:pt x="1257809" y="2544343"/>
                </a:lnTo>
                <a:lnTo>
                  <a:pt x="1332825" y="2591563"/>
                </a:lnTo>
                <a:lnTo>
                  <a:pt x="1407842" y="2643545"/>
                </a:lnTo>
                <a:lnTo>
                  <a:pt x="1482461" y="2700289"/>
                </a:lnTo>
                <a:lnTo>
                  <a:pt x="1555492" y="2759414"/>
                </a:lnTo>
                <a:lnTo>
                  <a:pt x="1592008" y="2789571"/>
                </a:lnTo>
                <a:lnTo>
                  <a:pt x="1626936" y="2818935"/>
                </a:lnTo>
                <a:lnTo>
                  <a:pt x="1687267" y="2866552"/>
                </a:lnTo>
                <a:lnTo>
                  <a:pt x="1758710" y="2917344"/>
                </a:lnTo>
                <a:lnTo>
                  <a:pt x="1818644" y="2951866"/>
                </a:lnTo>
                <a:lnTo>
                  <a:pt x="1845237" y="2962580"/>
                </a:lnTo>
                <a:lnTo>
                  <a:pt x="1847221" y="2962977"/>
                </a:lnTo>
                <a:lnTo>
                  <a:pt x="1789669" y="2876869"/>
                </a:lnTo>
                <a:lnTo>
                  <a:pt x="1692426" y="2740367"/>
                </a:lnTo>
                <a:lnTo>
                  <a:pt x="1612647" y="2639974"/>
                </a:lnTo>
                <a:lnTo>
                  <a:pt x="1547951" y="2568548"/>
                </a:lnTo>
                <a:lnTo>
                  <a:pt x="1494368" y="2518550"/>
                </a:lnTo>
                <a:lnTo>
                  <a:pt x="1448723" y="2483234"/>
                </a:lnTo>
                <a:lnTo>
                  <a:pt x="1407445" y="2454267"/>
                </a:lnTo>
                <a:lnTo>
                  <a:pt x="1367357" y="2425300"/>
                </a:lnTo>
                <a:lnTo>
                  <a:pt x="1346320" y="2408237"/>
                </a:lnTo>
                <a:lnTo>
                  <a:pt x="1326078" y="2391571"/>
                </a:lnTo>
                <a:lnTo>
                  <a:pt x="1260191" y="2349509"/>
                </a:lnTo>
                <a:lnTo>
                  <a:pt x="1169695" y="2299511"/>
                </a:lnTo>
                <a:lnTo>
                  <a:pt x="1059751" y="2247529"/>
                </a:lnTo>
                <a:lnTo>
                  <a:pt x="936312" y="2197134"/>
                </a:lnTo>
                <a:lnTo>
                  <a:pt x="837481" y="2164199"/>
                </a:lnTo>
                <a:lnTo>
                  <a:pt x="770403" y="2145152"/>
                </a:lnTo>
                <a:lnTo>
                  <a:pt x="703325" y="2129280"/>
                </a:lnTo>
                <a:lnTo>
                  <a:pt x="636644" y="2117375"/>
                </a:lnTo>
                <a:lnTo>
                  <a:pt x="570757" y="2109836"/>
                </a:lnTo>
                <a:lnTo>
                  <a:pt x="507648" y="2107455"/>
                </a:lnTo>
                <a:lnTo>
                  <a:pt x="476689" y="2108249"/>
                </a:lnTo>
                <a:lnTo>
                  <a:pt x="401673" y="2111820"/>
                </a:lnTo>
                <a:lnTo>
                  <a:pt x="315147" y="2111027"/>
                </a:lnTo>
                <a:lnTo>
                  <a:pt x="268311" y="2105074"/>
                </a:lnTo>
                <a:lnTo>
                  <a:pt x="227826" y="2093964"/>
                </a:lnTo>
                <a:lnTo>
                  <a:pt x="192501" y="2075710"/>
                </a:lnTo>
                <a:lnTo>
                  <a:pt x="158367" y="2049521"/>
                </a:lnTo>
                <a:lnTo>
                  <a:pt x="125423" y="2013808"/>
                </a:lnTo>
                <a:lnTo>
                  <a:pt x="107959" y="1991587"/>
                </a:lnTo>
                <a:lnTo>
                  <a:pt x="77794" y="1949922"/>
                </a:lnTo>
                <a:lnTo>
                  <a:pt x="35325" y="1884051"/>
                </a:lnTo>
                <a:lnTo>
                  <a:pt x="3175" y="1822149"/>
                </a:lnTo>
                <a:lnTo>
                  <a:pt x="0" y="1814610"/>
                </a:lnTo>
                <a:lnTo>
                  <a:pt x="11907" y="1832069"/>
                </a:lnTo>
                <a:lnTo>
                  <a:pt x="82160" y="1926113"/>
                </a:lnTo>
                <a:lnTo>
                  <a:pt x="127408" y="1976111"/>
                </a:lnTo>
                <a:lnTo>
                  <a:pt x="158367" y="2005475"/>
                </a:lnTo>
                <a:lnTo>
                  <a:pt x="173847" y="2017776"/>
                </a:lnTo>
                <a:lnTo>
                  <a:pt x="188135" y="2028093"/>
                </a:lnTo>
                <a:lnTo>
                  <a:pt x="217904" y="2041982"/>
                </a:lnTo>
                <a:lnTo>
                  <a:pt x="248069" y="2049521"/>
                </a:lnTo>
                <a:lnTo>
                  <a:pt x="278234" y="2051902"/>
                </a:lnTo>
                <a:lnTo>
                  <a:pt x="323879" y="2047537"/>
                </a:lnTo>
                <a:lnTo>
                  <a:pt x="388972" y="2035633"/>
                </a:lnTo>
                <a:lnTo>
                  <a:pt x="422709" y="2030474"/>
                </a:lnTo>
                <a:lnTo>
                  <a:pt x="461210" y="2026109"/>
                </a:lnTo>
                <a:lnTo>
                  <a:pt x="538607" y="2021348"/>
                </a:lnTo>
                <a:lnTo>
                  <a:pt x="613623" y="2021744"/>
                </a:lnTo>
                <a:lnTo>
                  <a:pt x="687846" y="2026903"/>
                </a:lnTo>
                <a:lnTo>
                  <a:pt x="759290" y="2036426"/>
                </a:lnTo>
                <a:lnTo>
                  <a:pt x="829146" y="2048727"/>
                </a:lnTo>
                <a:lnTo>
                  <a:pt x="896224" y="2064600"/>
                </a:lnTo>
                <a:lnTo>
                  <a:pt x="960523" y="2082456"/>
                </a:lnTo>
                <a:lnTo>
                  <a:pt x="1051019" y="2113011"/>
                </a:lnTo>
                <a:lnTo>
                  <a:pt x="1158979" y="2157056"/>
                </a:lnTo>
                <a:lnTo>
                  <a:pt x="1250665" y="2200705"/>
                </a:lnTo>
                <a:lnTo>
                  <a:pt x="1323696" y="2239990"/>
                </a:lnTo>
                <a:lnTo>
                  <a:pt x="1351480" y="2255465"/>
                </a:lnTo>
                <a:lnTo>
                  <a:pt x="1442770" y="2307844"/>
                </a:lnTo>
                <a:lnTo>
                  <a:pt x="1529296" y="2358636"/>
                </a:lnTo>
                <a:lnTo>
                  <a:pt x="1599946" y="2405459"/>
                </a:lnTo>
                <a:lnTo>
                  <a:pt x="1650751" y="2440378"/>
                </a:lnTo>
                <a:lnTo>
                  <a:pt x="1705921" y="2479266"/>
                </a:lnTo>
                <a:lnTo>
                  <a:pt x="1795226" y="2545533"/>
                </a:lnTo>
                <a:lnTo>
                  <a:pt x="1880562" y="2614578"/>
                </a:lnTo>
                <a:lnTo>
                  <a:pt x="1891675" y="2624101"/>
                </a:lnTo>
                <a:lnTo>
                  <a:pt x="1879768" y="2601086"/>
                </a:lnTo>
                <a:lnTo>
                  <a:pt x="1820628" y="2481647"/>
                </a:lnTo>
                <a:lnTo>
                  <a:pt x="1783319" y="2402285"/>
                </a:lnTo>
                <a:lnTo>
                  <a:pt x="1772205" y="2374111"/>
                </a:lnTo>
                <a:lnTo>
                  <a:pt x="1760695" y="2341970"/>
                </a:lnTo>
                <a:lnTo>
                  <a:pt x="1734102" y="2245148"/>
                </a:lnTo>
                <a:lnTo>
                  <a:pt x="1697189" y="2097932"/>
                </a:lnTo>
                <a:lnTo>
                  <a:pt x="1690442" y="2069361"/>
                </a:lnTo>
                <a:lnTo>
                  <a:pt x="1655514" y="2056664"/>
                </a:lnTo>
                <a:lnTo>
                  <a:pt x="1499131" y="1991587"/>
                </a:lnTo>
                <a:lnTo>
                  <a:pt x="1428878" y="1958652"/>
                </a:lnTo>
                <a:lnTo>
                  <a:pt x="1359418" y="1922145"/>
                </a:lnTo>
                <a:lnTo>
                  <a:pt x="1295119" y="1882861"/>
                </a:lnTo>
                <a:lnTo>
                  <a:pt x="1267335" y="1863021"/>
                </a:lnTo>
                <a:lnTo>
                  <a:pt x="1239155" y="1842386"/>
                </a:lnTo>
                <a:lnTo>
                  <a:pt x="1167314" y="1801118"/>
                </a:lnTo>
                <a:lnTo>
                  <a:pt x="1081184" y="1761834"/>
                </a:lnTo>
                <a:lnTo>
                  <a:pt x="986719" y="1724931"/>
                </a:lnTo>
                <a:lnTo>
                  <a:pt x="887492" y="1693186"/>
                </a:lnTo>
                <a:lnTo>
                  <a:pt x="787867" y="1668584"/>
                </a:lnTo>
                <a:lnTo>
                  <a:pt x="693799" y="1652711"/>
                </a:lnTo>
                <a:lnTo>
                  <a:pt x="630294" y="1647950"/>
                </a:lnTo>
                <a:lnTo>
                  <a:pt x="591000" y="1648347"/>
                </a:lnTo>
                <a:lnTo>
                  <a:pt x="573536" y="1649934"/>
                </a:lnTo>
                <a:lnTo>
                  <a:pt x="556071" y="1651918"/>
                </a:lnTo>
                <a:lnTo>
                  <a:pt x="522731" y="1658267"/>
                </a:lnTo>
                <a:lnTo>
                  <a:pt x="476292" y="1672155"/>
                </a:lnTo>
                <a:lnTo>
                  <a:pt x="421122" y="1696361"/>
                </a:lnTo>
                <a:lnTo>
                  <a:pt x="373890" y="1724534"/>
                </a:lnTo>
                <a:lnTo>
                  <a:pt x="335786" y="1753501"/>
                </a:lnTo>
                <a:lnTo>
                  <a:pt x="306415" y="1779691"/>
                </a:lnTo>
                <a:lnTo>
                  <a:pt x="278631" y="1809054"/>
                </a:lnTo>
                <a:lnTo>
                  <a:pt x="275059" y="1813419"/>
                </a:lnTo>
                <a:lnTo>
                  <a:pt x="285378" y="1799134"/>
                </a:lnTo>
                <a:lnTo>
                  <a:pt x="349281" y="1722947"/>
                </a:lnTo>
                <a:lnTo>
                  <a:pt x="389766" y="1684456"/>
                </a:lnTo>
                <a:lnTo>
                  <a:pt x="418343" y="1662235"/>
                </a:lnTo>
                <a:lnTo>
                  <a:pt x="432632" y="1653505"/>
                </a:lnTo>
                <a:lnTo>
                  <a:pt x="458828" y="1639220"/>
                </a:lnTo>
                <a:lnTo>
                  <a:pt x="500504" y="1621760"/>
                </a:lnTo>
                <a:lnTo>
                  <a:pt x="530669" y="1611840"/>
                </a:lnTo>
                <a:lnTo>
                  <a:pt x="563613" y="1604301"/>
                </a:lnTo>
                <a:lnTo>
                  <a:pt x="600129" y="1598745"/>
                </a:lnTo>
                <a:lnTo>
                  <a:pt x="662840" y="1592793"/>
                </a:lnTo>
                <a:lnTo>
                  <a:pt x="712454" y="1592396"/>
                </a:lnTo>
                <a:lnTo>
                  <a:pt x="764053" y="1592793"/>
                </a:lnTo>
                <a:lnTo>
                  <a:pt x="865662" y="1599539"/>
                </a:lnTo>
                <a:lnTo>
                  <a:pt x="943853" y="1611443"/>
                </a:lnTo>
                <a:lnTo>
                  <a:pt x="997833" y="1622951"/>
                </a:lnTo>
                <a:lnTo>
                  <a:pt x="1054591" y="1637236"/>
                </a:lnTo>
                <a:lnTo>
                  <a:pt x="1113731" y="1655886"/>
                </a:lnTo>
                <a:lnTo>
                  <a:pt x="1145087" y="1665806"/>
                </a:lnTo>
                <a:lnTo>
                  <a:pt x="1174061" y="1675726"/>
                </a:lnTo>
                <a:lnTo>
                  <a:pt x="1204226" y="1680885"/>
                </a:lnTo>
                <a:lnTo>
                  <a:pt x="1218118" y="1680488"/>
                </a:lnTo>
                <a:lnTo>
                  <a:pt x="1228041" y="1676123"/>
                </a:lnTo>
                <a:lnTo>
                  <a:pt x="1233201" y="1669774"/>
                </a:lnTo>
                <a:lnTo>
                  <a:pt x="1234392" y="1659854"/>
                </a:lnTo>
                <a:lnTo>
                  <a:pt x="1233598" y="1647950"/>
                </a:lnTo>
                <a:lnTo>
                  <a:pt x="1221294" y="1610253"/>
                </a:lnTo>
                <a:lnTo>
                  <a:pt x="1195891" y="1552715"/>
                </a:lnTo>
                <a:lnTo>
                  <a:pt x="1181206" y="1512638"/>
                </a:lnTo>
                <a:lnTo>
                  <a:pt x="1176046" y="1493194"/>
                </a:lnTo>
                <a:lnTo>
                  <a:pt x="1172870" y="1475734"/>
                </a:lnTo>
                <a:lnTo>
                  <a:pt x="1171283" y="1432879"/>
                </a:lnTo>
                <a:lnTo>
                  <a:pt x="1174061" y="1354311"/>
                </a:lnTo>
                <a:lnTo>
                  <a:pt x="1178030" y="1264235"/>
                </a:lnTo>
                <a:lnTo>
                  <a:pt x="1178030" y="1202729"/>
                </a:lnTo>
                <a:lnTo>
                  <a:pt x="1173267" y="1142811"/>
                </a:lnTo>
                <a:lnTo>
                  <a:pt x="1162948" y="1086861"/>
                </a:lnTo>
                <a:lnTo>
                  <a:pt x="1155010" y="1061068"/>
                </a:lnTo>
                <a:lnTo>
                  <a:pt x="1136752" y="1013451"/>
                </a:lnTo>
                <a:lnTo>
                  <a:pt x="1109762" y="953137"/>
                </a:lnTo>
                <a:lnTo>
                  <a:pt x="1089519" y="916630"/>
                </a:lnTo>
                <a:lnTo>
                  <a:pt x="1066895" y="881314"/>
                </a:lnTo>
                <a:lnTo>
                  <a:pt x="1039112" y="845998"/>
                </a:lnTo>
                <a:lnTo>
                  <a:pt x="1006168" y="809095"/>
                </a:lnTo>
                <a:lnTo>
                  <a:pt x="966477" y="769414"/>
                </a:lnTo>
                <a:lnTo>
                  <a:pt x="943456" y="747589"/>
                </a:lnTo>
                <a:lnTo>
                  <a:pt x="920435" y="725765"/>
                </a:lnTo>
                <a:lnTo>
                  <a:pt x="880744" y="684497"/>
                </a:lnTo>
                <a:lnTo>
                  <a:pt x="848595" y="645609"/>
                </a:lnTo>
                <a:lnTo>
                  <a:pt x="823192" y="606325"/>
                </a:lnTo>
                <a:lnTo>
                  <a:pt x="801759" y="565850"/>
                </a:lnTo>
                <a:lnTo>
                  <a:pt x="785089" y="522598"/>
                </a:lnTo>
                <a:lnTo>
                  <a:pt x="770403" y="475378"/>
                </a:lnTo>
                <a:lnTo>
                  <a:pt x="758099" y="422205"/>
                </a:lnTo>
                <a:lnTo>
                  <a:pt x="752145" y="393238"/>
                </a:lnTo>
                <a:lnTo>
                  <a:pt x="723568" y="246022"/>
                </a:lnTo>
                <a:lnTo>
                  <a:pt x="721403" y="232026"/>
                </a:lnTo>
                <a:lnTo>
                  <a:pt x="731903" y="284512"/>
                </a:lnTo>
                <a:lnTo>
                  <a:pt x="748970" y="348399"/>
                </a:lnTo>
                <a:lnTo>
                  <a:pt x="773975" y="421808"/>
                </a:lnTo>
                <a:lnTo>
                  <a:pt x="798981" y="480139"/>
                </a:lnTo>
                <a:lnTo>
                  <a:pt x="818429" y="519027"/>
                </a:lnTo>
                <a:lnTo>
                  <a:pt x="840656" y="557121"/>
                </a:lnTo>
                <a:lnTo>
                  <a:pt x="865662" y="593627"/>
                </a:lnTo>
                <a:lnTo>
                  <a:pt x="893445" y="628546"/>
                </a:lnTo>
                <a:lnTo>
                  <a:pt x="924801" y="659894"/>
                </a:lnTo>
                <a:lnTo>
                  <a:pt x="941869" y="674973"/>
                </a:lnTo>
                <a:lnTo>
                  <a:pt x="1004977" y="726162"/>
                </a:lnTo>
                <a:lnTo>
                  <a:pt x="1075230" y="786477"/>
                </a:lnTo>
                <a:lnTo>
                  <a:pt x="1111746" y="821793"/>
                </a:lnTo>
                <a:lnTo>
                  <a:pt x="1141118" y="857109"/>
                </a:lnTo>
                <a:lnTo>
                  <a:pt x="1165329" y="894409"/>
                </a:lnTo>
                <a:lnTo>
                  <a:pt x="1184778" y="937264"/>
                </a:lnTo>
                <a:lnTo>
                  <a:pt x="1202242" y="988056"/>
                </a:lnTo>
                <a:lnTo>
                  <a:pt x="1210577" y="1018610"/>
                </a:lnTo>
                <a:lnTo>
                  <a:pt x="1225660" y="1078528"/>
                </a:lnTo>
                <a:lnTo>
                  <a:pt x="1249871" y="1181302"/>
                </a:lnTo>
                <a:lnTo>
                  <a:pt x="1266144" y="1272568"/>
                </a:lnTo>
                <a:lnTo>
                  <a:pt x="1276861" y="1364231"/>
                </a:lnTo>
                <a:lnTo>
                  <a:pt x="1280830" y="1413832"/>
                </a:lnTo>
                <a:lnTo>
                  <a:pt x="1283609" y="1440022"/>
                </a:lnTo>
                <a:lnTo>
                  <a:pt x="1295913" y="1496369"/>
                </a:lnTo>
                <a:lnTo>
                  <a:pt x="1315758" y="1553906"/>
                </a:lnTo>
                <a:lnTo>
                  <a:pt x="1341557" y="1611840"/>
                </a:lnTo>
                <a:lnTo>
                  <a:pt x="1372516" y="1668187"/>
                </a:lnTo>
                <a:lnTo>
                  <a:pt x="1406254" y="1720169"/>
                </a:lnTo>
                <a:lnTo>
                  <a:pt x="1442770" y="1765802"/>
                </a:lnTo>
                <a:lnTo>
                  <a:pt x="1480079" y="1803896"/>
                </a:lnTo>
                <a:lnTo>
                  <a:pt x="1498337" y="1818181"/>
                </a:lnTo>
                <a:lnTo>
                  <a:pt x="1516595" y="1831673"/>
                </a:lnTo>
                <a:lnTo>
                  <a:pt x="1549935" y="1851116"/>
                </a:lnTo>
                <a:lnTo>
                  <a:pt x="1578910" y="1863814"/>
                </a:lnTo>
                <a:lnTo>
                  <a:pt x="1603518" y="1871354"/>
                </a:lnTo>
                <a:lnTo>
                  <a:pt x="1632890" y="1875322"/>
                </a:lnTo>
                <a:lnTo>
                  <a:pt x="1653926" y="1873338"/>
                </a:lnTo>
                <a:lnTo>
                  <a:pt x="1655911" y="1872544"/>
                </a:lnTo>
                <a:lnTo>
                  <a:pt x="1653529" y="1856275"/>
                </a:lnTo>
                <a:lnTo>
                  <a:pt x="1633287" y="1764215"/>
                </a:lnTo>
                <a:lnTo>
                  <a:pt x="1611060" y="1690805"/>
                </a:lnTo>
                <a:lnTo>
                  <a:pt x="1596771" y="1656283"/>
                </a:lnTo>
                <a:lnTo>
                  <a:pt x="1582482" y="1623744"/>
                </a:lnTo>
                <a:lnTo>
                  <a:pt x="1556286" y="1563033"/>
                </a:lnTo>
                <a:lnTo>
                  <a:pt x="1532868" y="1497956"/>
                </a:lnTo>
                <a:lnTo>
                  <a:pt x="1513817" y="1418197"/>
                </a:lnTo>
                <a:lnTo>
                  <a:pt x="1506275" y="1369389"/>
                </a:lnTo>
                <a:lnTo>
                  <a:pt x="1503100" y="1343597"/>
                </a:lnTo>
                <a:lnTo>
                  <a:pt x="1503100" y="1293202"/>
                </a:lnTo>
                <a:lnTo>
                  <a:pt x="1510244" y="1242014"/>
                </a:lnTo>
                <a:lnTo>
                  <a:pt x="1522549" y="1189238"/>
                </a:lnTo>
                <a:lnTo>
                  <a:pt x="1547951" y="1104321"/>
                </a:lnTo>
                <a:lnTo>
                  <a:pt x="1590023" y="970596"/>
                </a:lnTo>
                <a:lnTo>
                  <a:pt x="1611854" y="890044"/>
                </a:lnTo>
                <a:lnTo>
                  <a:pt x="1617410" y="865045"/>
                </a:lnTo>
                <a:lnTo>
                  <a:pt x="1624555" y="814650"/>
                </a:lnTo>
                <a:lnTo>
                  <a:pt x="1626936" y="765049"/>
                </a:lnTo>
                <a:lnTo>
                  <a:pt x="1624555" y="714654"/>
                </a:lnTo>
                <a:lnTo>
                  <a:pt x="1617807" y="664656"/>
                </a:lnTo>
                <a:lnTo>
                  <a:pt x="1607091" y="615848"/>
                </a:lnTo>
                <a:lnTo>
                  <a:pt x="1591611" y="567438"/>
                </a:lnTo>
                <a:lnTo>
                  <a:pt x="1572559" y="520614"/>
                </a:lnTo>
                <a:lnTo>
                  <a:pt x="1549935" y="475378"/>
                </a:lnTo>
                <a:lnTo>
                  <a:pt x="1523739" y="431729"/>
                </a:lnTo>
                <a:lnTo>
                  <a:pt x="1494368" y="390064"/>
                </a:lnTo>
                <a:lnTo>
                  <a:pt x="1461821" y="350780"/>
                </a:lnTo>
                <a:lnTo>
                  <a:pt x="1426893" y="315067"/>
                </a:lnTo>
                <a:lnTo>
                  <a:pt x="1389584" y="280941"/>
                </a:lnTo>
                <a:lnTo>
                  <a:pt x="1349496" y="250387"/>
                </a:lnTo>
                <a:lnTo>
                  <a:pt x="1306629" y="223800"/>
                </a:lnTo>
                <a:lnTo>
                  <a:pt x="1285196" y="211896"/>
                </a:lnTo>
                <a:lnTo>
                  <a:pt x="1242330" y="190468"/>
                </a:lnTo>
                <a:lnTo>
                  <a:pt x="1171680" y="157136"/>
                </a:lnTo>
                <a:lnTo>
                  <a:pt x="1117700" y="134915"/>
                </a:lnTo>
                <a:lnTo>
                  <a:pt x="1077612" y="121027"/>
                </a:lnTo>
                <a:lnTo>
                  <a:pt x="1049431" y="114281"/>
                </a:lnTo>
                <a:lnTo>
                  <a:pt x="1043178" y="113447"/>
                </a:lnTo>
                <a:lnTo>
                  <a:pt x="1061736" y="113091"/>
                </a:lnTo>
                <a:lnTo>
                  <a:pt x="1116906" y="119836"/>
                </a:lnTo>
                <a:lnTo>
                  <a:pt x="1162551" y="129757"/>
                </a:lnTo>
                <a:lnTo>
                  <a:pt x="1214943" y="145232"/>
                </a:lnTo>
                <a:lnTo>
                  <a:pt x="1273289" y="167850"/>
                </a:lnTo>
                <a:lnTo>
                  <a:pt x="1304645" y="182532"/>
                </a:lnTo>
                <a:lnTo>
                  <a:pt x="1336795" y="199198"/>
                </a:lnTo>
                <a:lnTo>
                  <a:pt x="1395140" y="232133"/>
                </a:lnTo>
                <a:lnTo>
                  <a:pt x="1445151" y="265862"/>
                </a:lnTo>
                <a:lnTo>
                  <a:pt x="1489208" y="301575"/>
                </a:lnTo>
                <a:lnTo>
                  <a:pt x="1527312" y="338478"/>
                </a:lnTo>
                <a:lnTo>
                  <a:pt x="1561843" y="378159"/>
                </a:lnTo>
                <a:lnTo>
                  <a:pt x="1592802" y="421015"/>
                </a:lnTo>
                <a:lnTo>
                  <a:pt x="1621776" y="467045"/>
                </a:lnTo>
                <a:lnTo>
                  <a:pt x="1636462" y="492440"/>
                </a:lnTo>
                <a:lnTo>
                  <a:pt x="1648369" y="513868"/>
                </a:lnTo>
                <a:lnTo>
                  <a:pt x="1669406" y="555930"/>
                </a:lnTo>
                <a:lnTo>
                  <a:pt x="1685679" y="596802"/>
                </a:lnTo>
                <a:lnTo>
                  <a:pt x="1699174" y="637276"/>
                </a:lnTo>
                <a:lnTo>
                  <a:pt x="1708303" y="678941"/>
                </a:lnTo>
                <a:lnTo>
                  <a:pt x="1714653" y="722193"/>
                </a:lnTo>
                <a:lnTo>
                  <a:pt x="1717035" y="768620"/>
                </a:lnTo>
                <a:lnTo>
                  <a:pt x="1716638" y="819015"/>
                </a:lnTo>
                <a:lnTo>
                  <a:pt x="1714653" y="845601"/>
                </a:lnTo>
                <a:lnTo>
                  <a:pt x="1712669" y="872584"/>
                </a:lnTo>
                <a:lnTo>
                  <a:pt x="1705921" y="918614"/>
                </a:lnTo>
                <a:lnTo>
                  <a:pt x="1690442" y="977342"/>
                </a:lnTo>
                <a:lnTo>
                  <a:pt x="1663452" y="1055116"/>
                </a:lnTo>
                <a:lnTo>
                  <a:pt x="1642019" y="1128923"/>
                </a:lnTo>
                <a:lnTo>
                  <a:pt x="1628127" y="1191619"/>
                </a:lnTo>
                <a:lnTo>
                  <a:pt x="1621379" y="1228919"/>
                </a:lnTo>
                <a:lnTo>
                  <a:pt x="1615823" y="1267013"/>
                </a:lnTo>
                <a:lnTo>
                  <a:pt x="1613838" y="1331693"/>
                </a:lnTo>
                <a:lnTo>
                  <a:pt x="1620586" y="1384071"/>
                </a:lnTo>
                <a:lnTo>
                  <a:pt x="1630111" y="1415023"/>
                </a:lnTo>
                <a:lnTo>
                  <a:pt x="1638050" y="1432085"/>
                </a:lnTo>
                <a:lnTo>
                  <a:pt x="1647179" y="1445180"/>
                </a:lnTo>
                <a:lnTo>
                  <a:pt x="1657101" y="1455497"/>
                </a:lnTo>
                <a:lnTo>
                  <a:pt x="1667421" y="1462640"/>
                </a:lnTo>
                <a:lnTo>
                  <a:pt x="1678138" y="1467005"/>
                </a:lnTo>
                <a:lnTo>
                  <a:pt x="1688854" y="1467401"/>
                </a:lnTo>
                <a:lnTo>
                  <a:pt x="1699174" y="1465417"/>
                </a:lnTo>
                <a:lnTo>
                  <a:pt x="1709494" y="1459068"/>
                </a:lnTo>
                <a:lnTo>
                  <a:pt x="1718622" y="1450339"/>
                </a:lnTo>
                <a:lnTo>
                  <a:pt x="1722988" y="1444386"/>
                </a:lnTo>
                <a:lnTo>
                  <a:pt x="1732117" y="1426927"/>
                </a:lnTo>
                <a:lnTo>
                  <a:pt x="1755535" y="1366612"/>
                </a:lnTo>
                <a:lnTo>
                  <a:pt x="1785700" y="1301932"/>
                </a:lnTo>
                <a:lnTo>
                  <a:pt x="1808324" y="1258680"/>
                </a:lnTo>
                <a:lnTo>
                  <a:pt x="1832933" y="1213840"/>
                </a:lnTo>
                <a:lnTo>
                  <a:pt x="1880562" y="1135669"/>
                </a:lnTo>
                <a:lnTo>
                  <a:pt x="1926604" y="1064640"/>
                </a:lnTo>
                <a:lnTo>
                  <a:pt x="1968279" y="991230"/>
                </a:lnTo>
                <a:lnTo>
                  <a:pt x="1986537" y="951153"/>
                </a:lnTo>
                <a:lnTo>
                  <a:pt x="1996063" y="928534"/>
                </a:lnTo>
                <a:lnTo>
                  <a:pt x="2011939" y="873378"/>
                </a:lnTo>
                <a:lnTo>
                  <a:pt x="2032579" y="776160"/>
                </a:lnTo>
                <a:lnTo>
                  <a:pt x="2063538" y="567438"/>
                </a:lnTo>
                <a:lnTo>
                  <a:pt x="2078223" y="472600"/>
                </a:lnTo>
                <a:lnTo>
                  <a:pt x="2086162" y="435697"/>
                </a:lnTo>
                <a:lnTo>
                  <a:pt x="2104023" y="361493"/>
                </a:lnTo>
                <a:lnTo>
                  <a:pt x="2127837" y="291655"/>
                </a:lnTo>
                <a:lnTo>
                  <a:pt x="2149270" y="244038"/>
                </a:lnTo>
                <a:lnTo>
                  <a:pt x="2166338" y="215071"/>
                </a:lnTo>
                <a:lnTo>
                  <a:pt x="2175863" y="201579"/>
                </a:lnTo>
                <a:lnTo>
                  <a:pt x="2199678" y="171025"/>
                </a:lnTo>
                <a:lnTo>
                  <a:pt x="2246117" y="121424"/>
                </a:lnTo>
                <a:lnTo>
                  <a:pt x="2293349" y="82933"/>
                </a:lnTo>
                <a:lnTo>
                  <a:pt x="2343360" y="51585"/>
                </a:lnTo>
                <a:lnTo>
                  <a:pt x="2369953" y="37300"/>
                </a:lnTo>
                <a:lnTo>
                  <a:pt x="2386623" y="29364"/>
                </a:lnTo>
                <a:lnTo>
                  <a:pt x="2420757" y="17063"/>
                </a:lnTo>
                <a:lnTo>
                  <a:pt x="2472753" y="5952"/>
                </a:lnTo>
                <a:close/>
              </a:path>
            </a:pathLst>
          </a:custGeom>
          <a:solidFill>
            <a:srgbClr val="894C27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3"/>
          <p:cNvGrpSpPr/>
          <p:nvPr/>
        </p:nvGrpSpPr>
        <p:grpSpPr>
          <a:xfrm>
            <a:off x="1149315" y="2920263"/>
            <a:ext cx="2267594" cy="2267594"/>
            <a:chOff x="628650" y="3771900"/>
            <a:chExt cx="2267594" cy="2267594"/>
          </a:xfrm>
          <a:solidFill>
            <a:srgbClr val="7030A0"/>
          </a:solidFill>
        </p:grpSpPr>
        <p:sp>
          <p:nvSpPr>
            <p:cNvPr id="5" name="Oval 4"/>
            <p:cNvSpPr/>
            <p:nvPr/>
          </p:nvSpPr>
          <p:spPr>
            <a:xfrm>
              <a:off x="628650" y="3771900"/>
              <a:ext cx="2267594" cy="2267594"/>
            </a:xfrm>
            <a:prstGeom prst="ellipse">
              <a:avLst/>
            </a:prstGeom>
            <a:grpFill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902599" y="4045849"/>
              <a:ext cx="1719695" cy="1719695"/>
            </a:xfrm>
            <a:prstGeom prst="ellipse">
              <a:avLst/>
            </a:prstGeom>
            <a:solidFill>
              <a:schemeClr val="bg1"/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 fontScale="92500" lnSpcReduction="10000"/>
            </a:bodyPr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Arrears arising out of Single Appeal  </a:t>
              </a:r>
              <a:r>
                <a:rPr lang="en-US" dirty="0" smtClean="0">
                  <a:solidFill>
                    <a:srgbClr val="C00000"/>
                  </a:solidFill>
                </a:rPr>
                <a:t>(Dept. or Party appeal)</a:t>
              </a:r>
              <a:endParaRPr lang="en-US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4" name="Group 6"/>
          <p:cNvGrpSpPr/>
          <p:nvPr/>
        </p:nvGrpSpPr>
        <p:grpSpPr>
          <a:xfrm>
            <a:off x="2740020" y="1722558"/>
            <a:ext cx="1749860" cy="1749860"/>
            <a:chOff x="628650" y="3771900"/>
            <a:chExt cx="2267594" cy="2267594"/>
          </a:xfrm>
        </p:grpSpPr>
        <p:sp>
          <p:nvSpPr>
            <p:cNvPr id="8" name="Oval 7"/>
            <p:cNvSpPr/>
            <p:nvPr/>
          </p:nvSpPr>
          <p:spPr>
            <a:xfrm>
              <a:off x="628650" y="3771900"/>
              <a:ext cx="2267594" cy="2267594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768193" y="3943432"/>
              <a:ext cx="1972782" cy="1997479"/>
            </a:xfrm>
            <a:prstGeom prst="ellipse">
              <a:avLst/>
            </a:prstGeom>
            <a:solidFill>
              <a:schemeClr val="bg1"/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 fontScale="92500"/>
            </a:bodyPr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Enquiry or Investigation or Audit </a:t>
              </a:r>
              <a:r>
                <a:rPr lang="en-US" sz="1300" dirty="0" smtClean="0">
                  <a:solidFill>
                    <a:srgbClr val="C00000"/>
                  </a:solidFill>
                </a:rPr>
                <a:t>(quantified as on 30</a:t>
              </a:r>
              <a:r>
                <a:rPr lang="en-US" sz="1300" baseline="30000" dirty="0" smtClean="0">
                  <a:solidFill>
                    <a:srgbClr val="C00000"/>
                  </a:solidFill>
                </a:rPr>
                <a:t>th</a:t>
              </a:r>
              <a:r>
                <a:rPr lang="en-US" sz="1300" dirty="0" smtClean="0">
                  <a:solidFill>
                    <a:srgbClr val="C00000"/>
                  </a:solidFill>
                </a:rPr>
                <a:t> June 2019)</a:t>
              </a:r>
              <a:endParaRPr lang="en-US" sz="13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7" name="Group 12"/>
          <p:cNvGrpSpPr/>
          <p:nvPr/>
        </p:nvGrpSpPr>
        <p:grpSpPr>
          <a:xfrm>
            <a:off x="4410810" y="1385997"/>
            <a:ext cx="1656722" cy="1656722"/>
            <a:chOff x="628650" y="3771900"/>
            <a:chExt cx="2267594" cy="2267594"/>
          </a:xfrm>
          <a:solidFill>
            <a:srgbClr val="0070C0"/>
          </a:solidFill>
        </p:grpSpPr>
        <p:sp>
          <p:nvSpPr>
            <p:cNvPr id="14" name="Oval 13"/>
            <p:cNvSpPr/>
            <p:nvPr/>
          </p:nvSpPr>
          <p:spPr>
            <a:xfrm>
              <a:off x="628650" y="3771900"/>
              <a:ext cx="2267594" cy="2267594"/>
            </a:xfrm>
            <a:prstGeom prst="ellipse">
              <a:avLst/>
            </a:prstGeom>
            <a:grpFill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724118" y="3895230"/>
              <a:ext cx="2038256" cy="1984617"/>
            </a:xfrm>
            <a:prstGeom prst="ellipse">
              <a:avLst/>
            </a:prstGeom>
            <a:solidFill>
              <a:schemeClr val="bg1"/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/>
            </a:bodyPr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SCN issued  </a:t>
              </a:r>
            </a:p>
            <a:p>
              <a:pPr algn="ctr"/>
              <a:r>
                <a:rPr lang="en-US" sz="1200" dirty="0" smtClean="0">
                  <a:solidFill>
                    <a:srgbClr val="C00000"/>
                  </a:solidFill>
                </a:rPr>
                <a:t>(as on 30</a:t>
              </a:r>
              <a:r>
                <a:rPr lang="en-US" sz="1200" baseline="30000" dirty="0" smtClean="0">
                  <a:solidFill>
                    <a:srgbClr val="C00000"/>
                  </a:solidFill>
                </a:rPr>
                <a:t>th</a:t>
              </a:r>
              <a:r>
                <a:rPr lang="en-US" sz="1200" dirty="0" smtClean="0">
                  <a:solidFill>
                    <a:srgbClr val="C00000"/>
                  </a:solidFill>
                </a:rPr>
                <a:t> June 2019)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" name="Group 15"/>
          <p:cNvGrpSpPr/>
          <p:nvPr/>
        </p:nvGrpSpPr>
        <p:grpSpPr>
          <a:xfrm>
            <a:off x="5964078" y="899726"/>
            <a:ext cx="1749860" cy="1749860"/>
            <a:chOff x="628650" y="3771900"/>
            <a:chExt cx="2267594" cy="2267594"/>
          </a:xfrm>
          <a:solidFill>
            <a:srgbClr val="FFC000"/>
          </a:solidFill>
        </p:grpSpPr>
        <p:sp>
          <p:nvSpPr>
            <p:cNvPr id="17" name="Oval 16"/>
            <p:cNvSpPr/>
            <p:nvPr/>
          </p:nvSpPr>
          <p:spPr>
            <a:xfrm>
              <a:off x="628650" y="3771900"/>
              <a:ext cx="2267594" cy="2267594"/>
            </a:xfrm>
            <a:prstGeom prst="ellipse">
              <a:avLst/>
            </a:prstGeom>
            <a:grpFill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902600" y="4045850"/>
              <a:ext cx="1719695" cy="1719695"/>
            </a:xfrm>
            <a:prstGeom prst="ellipse">
              <a:avLst/>
            </a:prstGeom>
            <a:solidFill>
              <a:schemeClr val="bg1"/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/>
            </a:bodyPr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An amount in Arrears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Group 18"/>
          <p:cNvGrpSpPr/>
          <p:nvPr/>
        </p:nvGrpSpPr>
        <p:grpSpPr>
          <a:xfrm>
            <a:off x="6425394" y="3569835"/>
            <a:ext cx="2087978" cy="2087978"/>
            <a:chOff x="628650" y="3771900"/>
            <a:chExt cx="2267594" cy="2267594"/>
          </a:xfrm>
          <a:solidFill>
            <a:srgbClr val="00B050"/>
          </a:solidFill>
        </p:grpSpPr>
        <p:sp>
          <p:nvSpPr>
            <p:cNvPr id="20" name="Oval 19"/>
            <p:cNvSpPr/>
            <p:nvPr/>
          </p:nvSpPr>
          <p:spPr>
            <a:xfrm>
              <a:off x="628650" y="3771900"/>
              <a:ext cx="2267594" cy="2267594"/>
            </a:xfrm>
            <a:prstGeom prst="ellipse">
              <a:avLst/>
            </a:prstGeom>
            <a:grpFill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902600" y="4045850"/>
              <a:ext cx="1719695" cy="1719695"/>
            </a:xfrm>
            <a:prstGeom prst="ellipse">
              <a:avLst/>
            </a:prstGeom>
            <a:solidFill>
              <a:schemeClr val="bg1"/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 fontScale="85000" lnSpcReduction="20000"/>
            </a:bodyPr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Arrears arising out of more than one appeal        </a:t>
              </a:r>
              <a:r>
                <a:rPr lang="en-US" dirty="0" smtClean="0">
                  <a:solidFill>
                    <a:srgbClr val="C00000"/>
                  </a:solidFill>
                </a:rPr>
                <a:t>(Dept. and Party appeal)</a:t>
              </a:r>
              <a:endParaRPr lang="en-US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12" name="Group 21"/>
          <p:cNvGrpSpPr/>
          <p:nvPr/>
        </p:nvGrpSpPr>
        <p:grpSpPr>
          <a:xfrm>
            <a:off x="5703024" y="2397338"/>
            <a:ext cx="1656722" cy="1656722"/>
            <a:chOff x="628650" y="3771900"/>
            <a:chExt cx="2267594" cy="2267594"/>
          </a:xfrm>
        </p:grpSpPr>
        <p:sp>
          <p:nvSpPr>
            <p:cNvPr id="23" name="Oval 22"/>
            <p:cNvSpPr/>
            <p:nvPr/>
          </p:nvSpPr>
          <p:spPr>
            <a:xfrm>
              <a:off x="628650" y="3771900"/>
              <a:ext cx="2267594" cy="2267594"/>
            </a:xfrm>
            <a:prstGeom prst="ellipse">
              <a:avLst/>
            </a:prstGeom>
            <a:solidFill>
              <a:srgbClr val="AB282F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829891" y="4033099"/>
              <a:ext cx="1932218" cy="1719695"/>
            </a:xfrm>
            <a:prstGeom prst="ellipse">
              <a:avLst/>
            </a:prstGeom>
            <a:solidFill>
              <a:schemeClr val="bg1"/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/>
            </a:bodyPr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Voluntary Disclosure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3435454" y="165463"/>
            <a:ext cx="38813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b="1" u="sng" dirty="0" smtClean="0">
                <a:solidFill>
                  <a:srgbClr val="C00000"/>
                </a:solidFill>
              </a:rPr>
              <a:t>TAX DUES</a:t>
            </a:r>
            <a:endParaRPr lang="en-IN" sz="2400" b="1" u="sng" dirty="0">
              <a:solidFill>
                <a:srgbClr val="C000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17714" y="634877"/>
            <a:ext cx="299574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“</a:t>
            </a:r>
            <a:r>
              <a:rPr lang="en-US" b="1" i="1" dirty="0">
                <a:solidFill>
                  <a:srgbClr val="C00000"/>
                </a:solidFill>
              </a:rPr>
              <a:t>Quantified” </a:t>
            </a:r>
            <a:r>
              <a:rPr lang="en-US" dirty="0"/>
              <a:t>means a written communication of the amount of duty payable under the indirect tax  </a:t>
            </a:r>
            <a:r>
              <a:rPr lang="en-US" dirty="0" smtClean="0"/>
              <a:t>enactment.</a:t>
            </a:r>
            <a:endParaRPr lang="en-IN" dirty="0"/>
          </a:p>
        </p:txBody>
      </p:sp>
      <p:sp>
        <p:nvSpPr>
          <p:cNvPr id="31" name="Rectangle 30"/>
          <p:cNvSpPr/>
          <p:nvPr/>
        </p:nvSpPr>
        <p:spPr>
          <a:xfrm>
            <a:off x="8528917" y="508834"/>
            <a:ext cx="367862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/>
              <a:t>“</a:t>
            </a:r>
            <a:r>
              <a:rPr lang="en-US" b="1" i="1" dirty="0">
                <a:solidFill>
                  <a:srgbClr val="C00000"/>
                </a:solidFill>
              </a:rPr>
              <a:t>Audit</a:t>
            </a:r>
            <a:r>
              <a:rPr lang="en-US" dirty="0"/>
              <a:t>” means any scrutiny, verification and </a:t>
            </a:r>
            <a:r>
              <a:rPr lang="en-US" dirty="0" smtClean="0"/>
              <a:t>checks and </a:t>
            </a:r>
            <a:r>
              <a:rPr lang="en-US" dirty="0"/>
              <a:t>will commence when a written intimation from the </a:t>
            </a:r>
            <a:r>
              <a:rPr lang="en-US" dirty="0" smtClean="0"/>
              <a:t>Central Excise </a:t>
            </a:r>
            <a:r>
              <a:rPr lang="en-US" dirty="0"/>
              <a:t>officer regarding conducting of audit is received.</a:t>
            </a:r>
            <a:endParaRPr lang="en-IN" dirty="0"/>
          </a:p>
        </p:txBody>
      </p:sp>
      <p:sp>
        <p:nvSpPr>
          <p:cNvPr id="32" name="Rectangle 31"/>
          <p:cNvSpPr/>
          <p:nvPr/>
        </p:nvSpPr>
        <p:spPr>
          <a:xfrm>
            <a:off x="8428876" y="3174343"/>
            <a:ext cx="387871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/>
              <a:t>‘‘</a:t>
            </a:r>
            <a:r>
              <a:rPr lang="en-US" b="1" i="1" dirty="0">
                <a:solidFill>
                  <a:srgbClr val="C00000"/>
                </a:solidFill>
              </a:rPr>
              <a:t>Enquiry or investigation</a:t>
            </a:r>
            <a:r>
              <a:rPr lang="en-US" dirty="0"/>
              <a:t>’’, under any of the indirect tax enactment, shall include the following actions, namely:—</a:t>
            </a:r>
            <a:endParaRPr lang="en-IN" dirty="0"/>
          </a:p>
          <a:p>
            <a:r>
              <a:rPr lang="en-US" dirty="0"/>
              <a:t>	(</a:t>
            </a:r>
            <a:r>
              <a:rPr lang="en-US" i="1" dirty="0" err="1"/>
              <a:t>i</a:t>
            </a:r>
            <a:r>
              <a:rPr lang="en-US" dirty="0"/>
              <a:t>) search of premises;</a:t>
            </a:r>
            <a:endParaRPr lang="en-IN" dirty="0"/>
          </a:p>
          <a:p>
            <a:r>
              <a:rPr lang="en-US" dirty="0"/>
              <a:t>	(</a:t>
            </a:r>
            <a:r>
              <a:rPr lang="en-US" i="1" dirty="0"/>
              <a:t>ii</a:t>
            </a:r>
            <a:r>
              <a:rPr lang="en-US" dirty="0"/>
              <a:t>) issuance of summons;</a:t>
            </a:r>
            <a:endParaRPr lang="en-IN" dirty="0"/>
          </a:p>
          <a:p>
            <a:r>
              <a:rPr lang="en-US" dirty="0"/>
              <a:t>	(</a:t>
            </a:r>
            <a:r>
              <a:rPr lang="en-US" i="1" dirty="0"/>
              <a:t>iii</a:t>
            </a:r>
            <a:r>
              <a:rPr lang="en-US" dirty="0"/>
              <a:t>) Letters asking for production </a:t>
            </a:r>
            <a:r>
              <a:rPr lang="en-US" dirty="0" smtClean="0"/>
              <a:t> </a:t>
            </a:r>
          </a:p>
          <a:p>
            <a:r>
              <a:rPr lang="en-US" dirty="0"/>
              <a:t> </a:t>
            </a:r>
            <a:r>
              <a:rPr lang="en-US" dirty="0" smtClean="0"/>
              <a:t>           of accounts</a:t>
            </a:r>
            <a:r>
              <a:rPr lang="en-US" dirty="0"/>
              <a:t>, documents or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 other </a:t>
            </a:r>
            <a:r>
              <a:rPr lang="en-US" dirty="0"/>
              <a:t>evidence; </a:t>
            </a:r>
          </a:p>
          <a:p>
            <a:r>
              <a:rPr lang="en-US" dirty="0"/>
              <a:t>	(</a:t>
            </a:r>
            <a:r>
              <a:rPr lang="en-US" i="1" dirty="0"/>
              <a:t>iv</a:t>
            </a:r>
            <a:r>
              <a:rPr lang="en-US" dirty="0"/>
              <a:t>) recording of </a:t>
            </a:r>
            <a:r>
              <a:rPr lang="en-US" dirty="0" smtClean="0"/>
              <a:t>statements.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6315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50792" y="113383"/>
            <a:ext cx="668285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u="sng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EXAMPLES FOR TAX DUES</a:t>
            </a:r>
            <a:endParaRPr lang="en-US" sz="4400" b="0" u="sng" cap="none" spc="0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Round Diagonal Corner Rectangle 3"/>
          <p:cNvSpPr/>
          <p:nvPr/>
        </p:nvSpPr>
        <p:spPr>
          <a:xfrm>
            <a:off x="785611" y="1004549"/>
            <a:ext cx="2627289" cy="1519707"/>
          </a:xfrm>
          <a:prstGeom prst="round2Diag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 smtClean="0">
              <a:solidFill>
                <a:srgbClr val="C00000"/>
              </a:solidFill>
            </a:endParaRPr>
          </a:p>
          <a:p>
            <a:pPr algn="ctr"/>
            <a:r>
              <a:rPr lang="en-US" sz="1600" dirty="0" smtClean="0">
                <a:solidFill>
                  <a:srgbClr val="C00000"/>
                </a:solidFill>
              </a:rPr>
              <a:t>SCN FOR DUTY </a:t>
            </a:r>
            <a:r>
              <a:rPr lang="en-US" sz="1600" dirty="0">
                <a:solidFill>
                  <a:srgbClr val="C00000"/>
                </a:solidFill>
                <a:latin typeface="Rupee Foradian" panose="020B0603030804020204" pitchFamily="34" charset="0"/>
              </a:rPr>
              <a:t>`</a:t>
            </a:r>
            <a:r>
              <a:rPr lang="en-US" sz="1600" dirty="0" smtClean="0">
                <a:solidFill>
                  <a:srgbClr val="C00000"/>
                </a:solidFill>
              </a:rPr>
              <a:t>1000 AND PENALTY </a:t>
            </a:r>
            <a:r>
              <a:rPr lang="en-US" sz="1600" dirty="0" smtClean="0">
                <a:solidFill>
                  <a:srgbClr val="C00000"/>
                </a:solidFill>
                <a:latin typeface="Rupee Foradian" panose="020B0603030804020204" pitchFamily="34" charset="0"/>
              </a:rPr>
              <a:t>`</a:t>
            </a:r>
            <a:r>
              <a:rPr lang="en-US" sz="1600" dirty="0" smtClean="0">
                <a:solidFill>
                  <a:srgbClr val="C00000"/>
                </a:solidFill>
              </a:rPr>
              <a:t>100</a:t>
            </a:r>
          </a:p>
          <a:p>
            <a:pPr algn="ctr"/>
            <a:endParaRPr lang="en-US" sz="1400" dirty="0" smtClean="0">
              <a:solidFill>
                <a:srgbClr val="C00000"/>
              </a:solidFill>
            </a:endParaRPr>
          </a:p>
          <a:p>
            <a:pPr algn="ctr"/>
            <a:r>
              <a:rPr lang="en-US" sz="1600" dirty="0" smtClean="0">
                <a:solidFill>
                  <a:srgbClr val="C00000"/>
                </a:solidFill>
              </a:rPr>
              <a:t>ORDER IS FOR </a:t>
            </a:r>
            <a:r>
              <a:rPr lang="en-US" sz="1600" dirty="0">
                <a:solidFill>
                  <a:srgbClr val="C00000"/>
                </a:solidFill>
                <a:latin typeface="Rupee Foradian" panose="020B0603030804020204" pitchFamily="34" charset="0"/>
              </a:rPr>
              <a:t>`</a:t>
            </a:r>
            <a:r>
              <a:rPr lang="en-US" sz="1600" dirty="0" smtClean="0">
                <a:solidFill>
                  <a:srgbClr val="C00000"/>
                </a:solidFill>
              </a:rPr>
              <a:t>1000 AND PENALTY IS </a:t>
            </a:r>
            <a:r>
              <a:rPr lang="en-US" sz="1600" dirty="0">
                <a:solidFill>
                  <a:srgbClr val="C00000"/>
                </a:solidFill>
                <a:latin typeface="Rupee Foradian" panose="020B0603030804020204" pitchFamily="34" charset="0"/>
              </a:rPr>
              <a:t>`</a:t>
            </a:r>
            <a:r>
              <a:rPr lang="en-US" sz="1600" dirty="0" smtClean="0">
                <a:solidFill>
                  <a:srgbClr val="C00000"/>
                </a:solidFill>
              </a:rPr>
              <a:t>100</a:t>
            </a:r>
          </a:p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" name="Round Diagonal Corner Rectangle 4"/>
          <p:cNvSpPr/>
          <p:nvPr/>
        </p:nvSpPr>
        <p:spPr>
          <a:xfrm>
            <a:off x="3754190" y="1004549"/>
            <a:ext cx="2543579" cy="1519707"/>
          </a:xfrm>
          <a:prstGeom prst="round2Diag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C00000"/>
                </a:solidFill>
              </a:rPr>
              <a:t>SCN FOR DUTY </a:t>
            </a:r>
            <a:r>
              <a:rPr lang="en-US" sz="1600" dirty="0" smtClean="0">
                <a:solidFill>
                  <a:srgbClr val="C00000"/>
                </a:solidFill>
                <a:latin typeface="Rupee Foradian" panose="020B0603030804020204" pitchFamily="34" charset="0"/>
              </a:rPr>
              <a:t>`</a:t>
            </a:r>
            <a:r>
              <a:rPr lang="en-US" sz="1600" dirty="0" smtClean="0">
                <a:solidFill>
                  <a:srgbClr val="C00000"/>
                </a:solidFill>
              </a:rPr>
              <a:t>1000 </a:t>
            </a:r>
            <a:r>
              <a:rPr lang="en-US" sz="1600" dirty="0">
                <a:solidFill>
                  <a:srgbClr val="C00000"/>
                </a:solidFill>
              </a:rPr>
              <a:t>AND PENALTY </a:t>
            </a:r>
            <a:r>
              <a:rPr lang="en-US" sz="1600" dirty="0" smtClean="0">
                <a:solidFill>
                  <a:srgbClr val="C00000"/>
                </a:solidFill>
                <a:latin typeface="Rupee Foradian" panose="020B0603030804020204" pitchFamily="34" charset="0"/>
              </a:rPr>
              <a:t>`</a:t>
            </a:r>
            <a:r>
              <a:rPr lang="en-US" sz="1600" dirty="0" smtClean="0">
                <a:solidFill>
                  <a:srgbClr val="C00000"/>
                </a:solidFill>
              </a:rPr>
              <a:t>100</a:t>
            </a:r>
            <a:endParaRPr lang="en-US" sz="1600" dirty="0">
              <a:solidFill>
                <a:srgbClr val="C00000"/>
              </a:solidFill>
            </a:endParaRPr>
          </a:p>
          <a:p>
            <a:pPr algn="ctr"/>
            <a:endParaRPr lang="en-US" sz="1400" dirty="0">
              <a:solidFill>
                <a:srgbClr val="C00000"/>
              </a:solidFill>
            </a:endParaRPr>
          </a:p>
          <a:p>
            <a:pPr algn="ctr"/>
            <a:r>
              <a:rPr lang="en-US" sz="1600" dirty="0">
                <a:solidFill>
                  <a:srgbClr val="C00000"/>
                </a:solidFill>
              </a:rPr>
              <a:t>ORDER IS FOR </a:t>
            </a:r>
            <a:r>
              <a:rPr lang="en-US" sz="1600" dirty="0" smtClean="0">
                <a:solidFill>
                  <a:srgbClr val="C00000"/>
                </a:solidFill>
                <a:latin typeface="Rupee Foradian" panose="020B0603030804020204" pitchFamily="34" charset="0"/>
              </a:rPr>
              <a:t>`</a:t>
            </a:r>
            <a:r>
              <a:rPr lang="en-US" sz="1600" dirty="0" smtClean="0">
                <a:solidFill>
                  <a:srgbClr val="C00000"/>
                </a:solidFill>
              </a:rPr>
              <a:t>900 </a:t>
            </a:r>
            <a:r>
              <a:rPr lang="en-US" sz="1600" dirty="0">
                <a:solidFill>
                  <a:srgbClr val="C00000"/>
                </a:solidFill>
              </a:rPr>
              <a:t>AND PENALTY IS </a:t>
            </a:r>
            <a:r>
              <a:rPr lang="en-US" sz="1600" dirty="0" smtClean="0">
                <a:solidFill>
                  <a:srgbClr val="C00000"/>
                </a:solidFill>
                <a:latin typeface="Rupee Foradian" panose="020B0603030804020204" pitchFamily="34" charset="0"/>
              </a:rPr>
              <a:t>`</a:t>
            </a:r>
            <a:r>
              <a:rPr lang="en-US" sz="1600" dirty="0" smtClean="0">
                <a:solidFill>
                  <a:srgbClr val="C00000"/>
                </a:solidFill>
              </a:rPr>
              <a:t>90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6" name="Round Diagonal Corner Rectangle 5"/>
          <p:cNvSpPr/>
          <p:nvPr/>
        </p:nvSpPr>
        <p:spPr>
          <a:xfrm>
            <a:off x="6542467" y="1004549"/>
            <a:ext cx="2511380" cy="1519707"/>
          </a:xfrm>
          <a:prstGeom prst="round2Diag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rgbClr val="C00000"/>
                </a:solidFill>
              </a:rPr>
              <a:t>SCN FOR DUTY </a:t>
            </a:r>
            <a:r>
              <a:rPr lang="en-US" sz="1100" b="1" dirty="0" smtClean="0">
                <a:solidFill>
                  <a:srgbClr val="C00000"/>
                </a:solidFill>
                <a:latin typeface="Rupee Foradian" panose="020B0603030804020204" pitchFamily="34" charset="0"/>
              </a:rPr>
              <a:t>`</a:t>
            </a:r>
            <a:r>
              <a:rPr lang="en-US" sz="1100" b="1" dirty="0" smtClean="0">
                <a:solidFill>
                  <a:srgbClr val="C00000"/>
                </a:solidFill>
              </a:rPr>
              <a:t>1000 </a:t>
            </a:r>
            <a:r>
              <a:rPr lang="en-US" sz="1100" b="1" dirty="0">
                <a:solidFill>
                  <a:srgbClr val="C00000"/>
                </a:solidFill>
              </a:rPr>
              <a:t>AND PENALTY </a:t>
            </a:r>
            <a:r>
              <a:rPr lang="en-US" sz="1100" b="1" dirty="0" smtClean="0">
                <a:solidFill>
                  <a:srgbClr val="C00000"/>
                </a:solidFill>
                <a:latin typeface="Rupee Foradian" panose="020B0603030804020204" pitchFamily="34" charset="0"/>
              </a:rPr>
              <a:t>`</a:t>
            </a:r>
            <a:r>
              <a:rPr lang="en-US" sz="1100" b="1" dirty="0" smtClean="0">
                <a:solidFill>
                  <a:srgbClr val="C00000"/>
                </a:solidFill>
              </a:rPr>
              <a:t>100</a:t>
            </a:r>
            <a:endParaRPr lang="en-US" sz="1100" b="1" dirty="0">
              <a:solidFill>
                <a:srgbClr val="C00000"/>
              </a:solidFill>
            </a:endParaRPr>
          </a:p>
          <a:p>
            <a:pPr algn="ctr"/>
            <a:r>
              <a:rPr lang="en-US" sz="1100" b="1" dirty="0" smtClean="0">
                <a:solidFill>
                  <a:srgbClr val="C00000"/>
                </a:solidFill>
              </a:rPr>
              <a:t>ORDER </a:t>
            </a:r>
            <a:r>
              <a:rPr lang="en-US" sz="1100" b="1" dirty="0">
                <a:solidFill>
                  <a:srgbClr val="C00000"/>
                </a:solidFill>
              </a:rPr>
              <a:t>IS FOR </a:t>
            </a:r>
            <a:r>
              <a:rPr lang="en-US" sz="1100" b="1" dirty="0" smtClean="0">
                <a:solidFill>
                  <a:srgbClr val="C00000"/>
                </a:solidFill>
                <a:latin typeface="Rupee Foradian" panose="020B0603030804020204" pitchFamily="34" charset="0"/>
              </a:rPr>
              <a:t>`</a:t>
            </a:r>
            <a:r>
              <a:rPr lang="en-US" sz="1100" b="1" dirty="0" smtClean="0">
                <a:solidFill>
                  <a:srgbClr val="C00000"/>
                </a:solidFill>
              </a:rPr>
              <a:t>900 </a:t>
            </a:r>
            <a:r>
              <a:rPr lang="en-US" sz="1100" b="1" dirty="0">
                <a:solidFill>
                  <a:srgbClr val="C00000"/>
                </a:solidFill>
              </a:rPr>
              <a:t>AND PENALTY IS </a:t>
            </a:r>
            <a:r>
              <a:rPr lang="en-US" sz="1100" b="1" dirty="0" smtClean="0">
                <a:solidFill>
                  <a:srgbClr val="C00000"/>
                </a:solidFill>
                <a:latin typeface="Rupee Foradian" panose="020B0603030804020204" pitchFamily="34" charset="0"/>
              </a:rPr>
              <a:t>`</a:t>
            </a:r>
            <a:r>
              <a:rPr lang="en-US" sz="1100" b="1" dirty="0" smtClean="0">
                <a:solidFill>
                  <a:srgbClr val="C00000"/>
                </a:solidFill>
              </a:rPr>
              <a:t>90 </a:t>
            </a:r>
          </a:p>
          <a:p>
            <a:pPr algn="ctr"/>
            <a:endParaRPr lang="en-US" sz="500" b="1" dirty="0" smtClean="0">
              <a:solidFill>
                <a:srgbClr val="C00000"/>
              </a:solidFill>
            </a:endParaRPr>
          </a:p>
          <a:p>
            <a:pPr algn="ctr"/>
            <a:r>
              <a:rPr lang="en-US" sz="1100" b="1" dirty="0" smtClean="0">
                <a:solidFill>
                  <a:srgbClr val="C00000"/>
                </a:solidFill>
              </a:rPr>
              <a:t>ASSESSEE FILES APPEAL AGAINST ORDER AND </a:t>
            </a:r>
          </a:p>
          <a:p>
            <a:pPr algn="ctr"/>
            <a:r>
              <a:rPr lang="en-US" sz="1100" b="1" dirty="0" smtClean="0">
                <a:solidFill>
                  <a:srgbClr val="C00000"/>
                </a:solidFill>
              </a:rPr>
              <a:t>DEPT FILES APPEAL FOR </a:t>
            </a:r>
            <a:r>
              <a:rPr lang="en-US" sz="1100" b="1" dirty="0" smtClean="0">
                <a:solidFill>
                  <a:srgbClr val="C00000"/>
                </a:solidFill>
                <a:latin typeface="Rupee Foradian" panose="020B0603030804020204" pitchFamily="34" charset="0"/>
              </a:rPr>
              <a:t>`</a:t>
            </a:r>
            <a:r>
              <a:rPr lang="en-US" sz="1100" b="1" dirty="0" smtClean="0">
                <a:solidFill>
                  <a:srgbClr val="C00000"/>
                </a:solidFill>
              </a:rPr>
              <a:t>100 PLUS PENALTY </a:t>
            </a:r>
            <a:r>
              <a:rPr lang="en-US" sz="1100" b="1" dirty="0" smtClean="0">
                <a:solidFill>
                  <a:srgbClr val="C00000"/>
                </a:solidFill>
                <a:latin typeface="Rupee Foradian" panose="020B0603030804020204" pitchFamily="34" charset="0"/>
              </a:rPr>
              <a:t>`</a:t>
            </a:r>
            <a:r>
              <a:rPr lang="en-US" sz="1100" b="1" dirty="0" smtClean="0">
                <a:solidFill>
                  <a:srgbClr val="C00000"/>
                </a:solidFill>
              </a:rPr>
              <a:t>10</a:t>
            </a:r>
            <a:endParaRPr lang="en-US" sz="1100" b="1" dirty="0">
              <a:solidFill>
                <a:srgbClr val="C00000"/>
              </a:solidFill>
            </a:endParaRPr>
          </a:p>
        </p:txBody>
      </p:sp>
      <p:sp>
        <p:nvSpPr>
          <p:cNvPr id="7" name="Round Diagonal Corner Rectangle 6"/>
          <p:cNvSpPr/>
          <p:nvPr/>
        </p:nvSpPr>
        <p:spPr>
          <a:xfrm>
            <a:off x="9315718" y="1004549"/>
            <a:ext cx="2455572" cy="1519707"/>
          </a:xfrm>
          <a:prstGeom prst="round2Diag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C00000"/>
                </a:solidFill>
              </a:rPr>
              <a:t>SCN FOR DUTY </a:t>
            </a:r>
            <a:r>
              <a:rPr lang="en-US" sz="1600" dirty="0" smtClean="0">
                <a:solidFill>
                  <a:srgbClr val="C00000"/>
                </a:solidFill>
                <a:latin typeface="Rupee Foradian" panose="020B0603030804020204" pitchFamily="34" charset="0"/>
              </a:rPr>
              <a:t>`</a:t>
            </a:r>
            <a:r>
              <a:rPr lang="en-US" sz="1600" dirty="0" smtClean="0">
                <a:solidFill>
                  <a:srgbClr val="C00000"/>
                </a:solidFill>
              </a:rPr>
              <a:t>1000 </a:t>
            </a:r>
            <a:r>
              <a:rPr lang="en-US" sz="1600" dirty="0">
                <a:solidFill>
                  <a:srgbClr val="C00000"/>
                </a:solidFill>
              </a:rPr>
              <a:t>AND PENALTY </a:t>
            </a:r>
            <a:r>
              <a:rPr lang="en-US" sz="1600" dirty="0" smtClean="0">
                <a:solidFill>
                  <a:srgbClr val="C00000"/>
                </a:solidFill>
                <a:latin typeface="Rupee Foradian" panose="020B0603030804020204" pitchFamily="34" charset="0"/>
              </a:rPr>
              <a:t>`</a:t>
            </a:r>
            <a:r>
              <a:rPr lang="en-US" sz="1600" dirty="0" smtClean="0">
                <a:solidFill>
                  <a:srgbClr val="C00000"/>
                </a:solidFill>
              </a:rPr>
              <a:t>100 &amp; CONFIRMED.</a:t>
            </a:r>
            <a:endParaRPr lang="en-US" sz="1600" dirty="0">
              <a:solidFill>
                <a:srgbClr val="C00000"/>
              </a:solidFill>
            </a:endParaRPr>
          </a:p>
          <a:p>
            <a:pPr algn="ctr"/>
            <a:r>
              <a:rPr lang="en-US" sz="1600" dirty="0" smtClean="0">
                <a:solidFill>
                  <a:srgbClr val="C00000"/>
                </a:solidFill>
              </a:rPr>
              <a:t>FIRST APPEAL REDUCES DUTY TO </a:t>
            </a:r>
            <a:r>
              <a:rPr lang="en-US" sz="1600" dirty="0" smtClean="0">
                <a:solidFill>
                  <a:srgbClr val="C00000"/>
                </a:solidFill>
                <a:latin typeface="Rupee Foradian" panose="020B0603030804020204" pitchFamily="34" charset="0"/>
              </a:rPr>
              <a:t>`</a:t>
            </a:r>
            <a:r>
              <a:rPr lang="en-US" sz="1600" dirty="0" smtClean="0">
                <a:solidFill>
                  <a:srgbClr val="C00000"/>
                </a:solidFill>
              </a:rPr>
              <a:t>900. FILES SECOND APPEAL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1790162" y="2645981"/>
            <a:ext cx="618186" cy="605307"/>
          </a:xfrm>
          <a:prstGeom prst="down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4660911" y="2645981"/>
            <a:ext cx="618186" cy="605307"/>
          </a:xfrm>
          <a:prstGeom prst="down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7431025" y="2651118"/>
            <a:ext cx="618186" cy="605307"/>
          </a:xfrm>
          <a:prstGeom prst="down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10234411" y="2645980"/>
            <a:ext cx="618186" cy="605307"/>
          </a:xfrm>
          <a:prstGeom prst="down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75762" y="3376025"/>
            <a:ext cx="2446986" cy="1700011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TAX DUES ARE </a:t>
            </a:r>
            <a:r>
              <a:rPr lang="en-US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Rupee Foradian" panose="020B0603030804020204" pitchFamily="34" charset="0"/>
              </a:rPr>
              <a:t>`</a:t>
            </a:r>
            <a:r>
              <a:rPr lang="en-US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1000</a:t>
            </a:r>
            <a:endParaRPr lang="en-US" b="1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Oval 12"/>
          <p:cNvSpPr/>
          <p:nvPr/>
        </p:nvSpPr>
        <p:spPr>
          <a:xfrm>
            <a:off x="3802486" y="3378720"/>
            <a:ext cx="2446986" cy="1700011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TAX DUES ARE </a:t>
            </a:r>
            <a:r>
              <a:rPr lang="en-US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Rupee Foradian" panose="020B0603030804020204" pitchFamily="34" charset="0"/>
              </a:rPr>
              <a:t>`</a:t>
            </a:r>
            <a:r>
              <a:rPr lang="en-US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900 </a:t>
            </a:r>
            <a:endParaRPr lang="en-US" b="1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l 13"/>
          <p:cNvSpPr/>
          <p:nvPr/>
        </p:nvSpPr>
        <p:spPr>
          <a:xfrm>
            <a:off x="6631009" y="3376024"/>
            <a:ext cx="2446986" cy="1700011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TAX DUES ARE </a:t>
            </a:r>
            <a:r>
              <a:rPr lang="en-US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Rupee Foradian" panose="020B0603030804020204" pitchFamily="34" charset="0"/>
              </a:rPr>
              <a:t>`</a:t>
            </a:r>
            <a:r>
              <a:rPr lang="en-US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1000            (900 + 100</a:t>
            </a:r>
            <a:r>
              <a:rPr lang="en-US" b="1" dirty="0" smtClean="0">
                <a:solidFill>
                  <a:srgbClr val="FFFF00"/>
                </a:solidFill>
              </a:rPr>
              <a:t>)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9459532" y="3373011"/>
            <a:ext cx="2446986" cy="1700011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TAX DUES ARE </a:t>
            </a:r>
            <a:r>
              <a:rPr lang="en-US" b="1" dirty="0" smtClean="0">
                <a:solidFill>
                  <a:srgbClr val="FFFF00"/>
                </a:solidFill>
                <a:latin typeface="Rupee Foradian" panose="020B0603030804020204" pitchFamily="34" charset="0"/>
              </a:rPr>
              <a:t>`</a:t>
            </a:r>
            <a:r>
              <a:rPr lang="en-US" b="1" dirty="0" smtClean="0">
                <a:solidFill>
                  <a:srgbClr val="FFFF00"/>
                </a:solidFill>
              </a:rPr>
              <a:t>900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-130631" y="5340667"/>
            <a:ext cx="12235543" cy="6626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4820" indent="173990" algn="just">
              <a:lnSpc>
                <a:spcPct val="109000"/>
              </a:lnSpc>
              <a:spcAft>
                <a:spcPts val="0"/>
              </a:spcAft>
            </a:pPr>
            <a:r>
              <a:rPr lang="en-US" sz="1600" dirty="0" smtClean="0">
                <a:latin typeface="Arial" panose="020B0604020202020204" pitchFamily="34" charset="0"/>
                <a:ea typeface="Arial" panose="020B0604020202020204" pitchFamily="34" charset="0"/>
              </a:rPr>
              <a:t>“</a:t>
            </a:r>
            <a:r>
              <a:rPr lang="en-US" sz="1600" b="1" dirty="0" smtClean="0">
                <a:solidFill>
                  <a:srgbClr val="C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Amount</a:t>
            </a:r>
            <a:r>
              <a:rPr lang="en-US" sz="1600" b="1" spc="45" dirty="0" smtClean="0">
                <a:solidFill>
                  <a:srgbClr val="C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payable</a:t>
            </a:r>
            <a:r>
              <a:rPr lang="en-US" sz="1600" dirty="0">
                <a:latin typeface="Arial" panose="020B0604020202020204" pitchFamily="34" charset="0"/>
                <a:ea typeface="Arial" panose="020B0604020202020204" pitchFamily="34" charset="0"/>
              </a:rPr>
              <a:t>”</a:t>
            </a:r>
            <a:r>
              <a:rPr lang="en-US" sz="1600" spc="45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ea typeface="Arial" panose="020B0604020202020204" pitchFamily="34" charset="0"/>
              </a:rPr>
              <a:t>means</a:t>
            </a:r>
            <a:r>
              <a:rPr lang="en-US" sz="1600" spc="35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ea typeface="Arial" panose="020B0604020202020204" pitchFamily="34" charset="0"/>
              </a:rPr>
              <a:t>the</a:t>
            </a:r>
            <a:r>
              <a:rPr lang="en-US" sz="1600" spc="5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ea typeface="Arial" panose="020B0604020202020204" pitchFamily="34" charset="0"/>
              </a:rPr>
              <a:t>final</a:t>
            </a:r>
            <a:r>
              <a:rPr lang="en-US" sz="1600" spc="15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ea typeface="Arial" panose="020B0604020202020204" pitchFamily="34" charset="0"/>
              </a:rPr>
              <a:t>amount</a:t>
            </a:r>
            <a:r>
              <a:rPr lang="en-US" sz="1600" spc="4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ea typeface="Arial" panose="020B0604020202020204" pitchFamily="34" charset="0"/>
              </a:rPr>
              <a:t>payable</a:t>
            </a:r>
            <a:r>
              <a:rPr lang="en-US" sz="1600" spc="4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ea typeface="Arial" panose="020B0604020202020204" pitchFamily="34" charset="0"/>
              </a:rPr>
              <a:t>by the</a:t>
            </a:r>
            <a:r>
              <a:rPr lang="en-US" sz="1600" spc="5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ea typeface="Arial" panose="020B0604020202020204" pitchFamily="34" charset="0"/>
              </a:rPr>
              <a:t>decla</a:t>
            </a:r>
            <a:r>
              <a:rPr lang="en-US" sz="1600" spc="5" dirty="0"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n-US" sz="1600" dirty="0">
                <a:latin typeface="Arial" panose="020B0604020202020204" pitchFamily="34" charset="0"/>
                <a:ea typeface="Arial" panose="020B0604020202020204" pitchFamily="34" charset="0"/>
              </a:rPr>
              <a:t>ant</a:t>
            </a:r>
            <a:r>
              <a:rPr lang="en-US" sz="1600" spc="5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ea typeface="Arial" panose="020B0604020202020204" pitchFamily="34" charset="0"/>
              </a:rPr>
              <a:t>as determined</a:t>
            </a:r>
            <a:r>
              <a:rPr lang="en-US" sz="1600" spc="65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ea typeface="Arial" panose="020B0604020202020204" pitchFamily="34" charset="0"/>
              </a:rPr>
              <a:t>by the designated</a:t>
            </a:r>
            <a:r>
              <a:rPr lang="en-US" sz="1600" spc="7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ea typeface="Arial" panose="020B0604020202020204" pitchFamily="34" charset="0"/>
              </a:rPr>
              <a:t>committee</a:t>
            </a:r>
            <a:r>
              <a:rPr lang="en-US" sz="1600" spc="65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ea typeface="Arial" panose="020B0604020202020204" pitchFamily="34" charset="0"/>
              </a:rPr>
              <a:t>and</a:t>
            </a:r>
            <a:r>
              <a:rPr lang="en-US" sz="1600" spc="15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ea typeface="Arial" panose="020B0604020202020204" pitchFamily="34" charset="0"/>
              </a:rPr>
              <a:t>as</a:t>
            </a:r>
            <a:r>
              <a:rPr lang="en-US" sz="1600" spc="5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ea typeface="Arial" panose="020B0604020202020204" pitchFamily="34" charset="0"/>
              </a:rPr>
              <a:t>indicated</a:t>
            </a:r>
            <a:r>
              <a:rPr lang="en-US" sz="1600" spc="55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ea typeface="Arial" panose="020B0604020202020204" pitchFamily="34" charset="0"/>
              </a:rPr>
              <a:t>in the</a:t>
            </a:r>
            <a:r>
              <a:rPr lang="en-US" sz="1600" spc="1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ea typeface="Arial" panose="020B0604020202020204" pitchFamily="34" charset="0"/>
              </a:rPr>
              <a:t>statement</a:t>
            </a:r>
            <a:r>
              <a:rPr lang="en-US" sz="1600" spc="6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ea typeface="Arial" panose="020B0604020202020204" pitchFamily="34" charset="0"/>
              </a:rPr>
              <a:t>issued</a:t>
            </a:r>
            <a:r>
              <a:rPr lang="en-US" sz="1600" spc="35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600" spc="5" dirty="0">
                <a:latin typeface="Arial" panose="020B0604020202020204" pitchFamily="34" charset="0"/>
                <a:ea typeface="Arial" panose="020B0604020202020204" pitchFamily="34" charset="0"/>
              </a:rPr>
              <a:t>b</a:t>
            </a:r>
            <a:r>
              <a:rPr lang="en-US" sz="1600" dirty="0">
                <a:latin typeface="Arial" panose="020B0604020202020204" pitchFamily="34" charset="0"/>
                <a:ea typeface="Arial" panose="020B0604020202020204" pitchFamily="34" charset="0"/>
              </a:rPr>
              <a:t>y</a:t>
            </a:r>
            <a:r>
              <a:rPr lang="en-US" sz="1600" spc="5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600" dirty="0" smtClean="0">
                <a:latin typeface="Arial" panose="020B0604020202020204" pitchFamily="34" charset="0"/>
                <a:ea typeface="Arial" panose="020B0604020202020204" pitchFamily="34" charset="0"/>
              </a:rPr>
              <a:t>it and</a:t>
            </a:r>
            <a:r>
              <a:rPr lang="en-US" sz="1600" spc="55" dirty="0" smtClean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ea typeface="Arial" panose="020B0604020202020204" pitchFamily="34" charset="0"/>
              </a:rPr>
              <a:t>shall</a:t>
            </a:r>
            <a:r>
              <a:rPr lang="en-US" sz="1600" spc="6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ea typeface="Arial" panose="020B0604020202020204" pitchFamily="34" charset="0"/>
              </a:rPr>
              <a:t>be</a:t>
            </a:r>
            <a:r>
              <a:rPr lang="en-US" sz="1600" spc="45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ea typeface="Arial" panose="020B0604020202020204" pitchFamily="34" charset="0"/>
              </a:rPr>
              <a:t>calculated</a:t>
            </a:r>
            <a:r>
              <a:rPr lang="en-US" sz="1600" spc="10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ea typeface="Arial" panose="020B0604020202020204" pitchFamily="34" charset="0"/>
              </a:rPr>
              <a:t>as</a:t>
            </a:r>
            <a:r>
              <a:rPr lang="en-US" sz="1600" spc="45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ea typeface="Arial" panose="020B0604020202020204" pitchFamily="34" charset="0"/>
              </a:rPr>
              <a:t>the</a:t>
            </a:r>
            <a:r>
              <a:rPr lang="en-US" sz="1600" spc="5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ea typeface="Arial" panose="020B0604020202020204" pitchFamily="34" charset="0"/>
              </a:rPr>
              <a:t>amou</a:t>
            </a:r>
            <a:r>
              <a:rPr lang="en-US" sz="1600" spc="-5" dirty="0"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1600" dirty="0"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n-US" sz="1600" spc="85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ea typeface="Arial" panose="020B0604020202020204" pitchFamily="34" charset="0"/>
              </a:rPr>
              <a:t>of</a:t>
            </a:r>
            <a:r>
              <a:rPr lang="en-US" sz="1600" spc="4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tax</a:t>
            </a:r>
            <a:r>
              <a:rPr lang="en-US" sz="1600" b="1" spc="50" dirty="0">
                <a:solidFill>
                  <a:srgbClr val="C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dues</a:t>
            </a:r>
            <a:r>
              <a:rPr lang="en-US" sz="1600" b="1" spc="60" dirty="0">
                <a:solidFill>
                  <a:srgbClr val="C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ea typeface="Arial" panose="020B0604020202020204" pitchFamily="34" charset="0"/>
              </a:rPr>
              <a:t>less</a:t>
            </a:r>
            <a:r>
              <a:rPr lang="en-US" sz="1600" spc="55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ea typeface="Arial" panose="020B0604020202020204" pitchFamily="34" charset="0"/>
              </a:rPr>
              <a:t>the</a:t>
            </a:r>
            <a:r>
              <a:rPr lang="en-US" sz="1600" spc="5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ea typeface="Arial" panose="020B0604020202020204" pitchFamily="34" charset="0"/>
              </a:rPr>
              <a:t>tax</a:t>
            </a:r>
            <a:r>
              <a:rPr lang="en-US" sz="1600" spc="5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600" dirty="0" smtClean="0">
                <a:latin typeface="Arial" panose="020B0604020202020204" pitchFamily="34" charset="0"/>
                <a:ea typeface="Arial" panose="020B0604020202020204" pitchFamily="34" charset="0"/>
              </a:rPr>
              <a:t>relief</a:t>
            </a:r>
            <a:r>
              <a:rPr lang="en-US" dirty="0" smtClean="0"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endParaRPr lang="en-IN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5680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491708"/>
              </p:ext>
            </p:extLst>
          </p:nvPr>
        </p:nvGraphicFramePr>
        <p:xfrm>
          <a:off x="400595" y="669704"/>
          <a:ext cx="11190513" cy="5189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3999">
                  <a:extLst>
                    <a:ext uri="{9D8B030D-6E8A-4147-A177-3AD203B41FA5}">
                      <a16:colId xmlns:a16="http://schemas.microsoft.com/office/drawing/2014/main" val="3200113686"/>
                    </a:ext>
                  </a:extLst>
                </a:gridCol>
                <a:gridCol w="1532709">
                  <a:extLst>
                    <a:ext uri="{9D8B030D-6E8A-4147-A177-3AD203B41FA5}">
                      <a16:colId xmlns:a16="http://schemas.microsoft.com/office/drawing/2014/main" val="291239836"/>
                    </a:ext>
                  </a:extLst>
                </a:gridCol>
                <a:gridCol w="1562195">
                  <a:extLst>
                    <a:ext uri="{9D8B030D-6E8A-4147-A177-3AD203B41FA5}">
                      <a16:colId xmlns:a16="http://schemas.microsoft.com/office/drawing/2014/main" val="4274067364"/>
                    </a:ext>
                  </a:extLst>
                </a:gridCol>
                <a:gridCol w="1430206">
                  <a:extLst>
                    <a:ext uri="{9D8B030D-6E8A-4147-A177-3AD203B41FA5}">
                      <a16:colId xmlns:a16="http://schemas.microsoft.com/office/drawing/2014/main" val="945738601"/>
                    </a:ext>
                  </a:extLst>
                </a:gridCol>
                <a:gridCol w="1726688">
                  <a:extLst>
                    <a:ext uri="{9D8B030D-6E8A-4147-A177-3AD203B41FA5}">
                      <a16:colId xmlns:a16="http://schemas.microsoft.com/office/drawing/2014/main" val="2267084109"/>
                    </a:ext>
                  </a:extLst>
                </a:gridCol>
                <a:gridCol w="1814679">
                  <a:extLst>
                    <a:ext uri="{9D8B030D-6E8A-4147-A177-3AD203B41FA5}">
                      <a16:colId xmlns:a16="http://schemas.microsoft.com/office/drawing/2014/main" val="2301665069"/>
                    </a:ext>
                  </a:extLst>
                </a:gridCol>
                <a:gridCol w="1600037">
                  <a:extLst>
                    <a:ext uri="{9D8B030D-6E8A-4147-A177-3AD203B41FA5}">
                      <a16:colId xmlns:a16="http://schemas.microsoft.com/office/drawing/2014/main" val="4069976033"/>
                    </a:ext>
                  </a:extLst>
                </a:gridCol>
              </a:tblGrid>
              <a:tr h="183836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FF00"/>
                          </a:solidFill>
                        </a:rPr>
                        <a:t>SCN </a:t>
                      </a:r>
                      <a:r>
                        <a:rPr lang="en-US" sz="1800" dirty="0" smtClean="0">
                          <a:solidFill>
                            <a:srgbClr val="FFFF00"/>
                          </a:solidFill>
                        </a:rPr>
                        <a:t>or </a:t>
                      </a:r>
                      <a:r>
                        <a:rPr lang="en-US" sz="1800" dirty="0" smtClean="0">
                          <a:solidFill>
                            <a:srgbClr val="FFFF00"/>
                          </a:solidFill>
                        </a:rPr>
                        <a:t>one or more appeals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bg1"/>
                          </a:solidFill>
                        </a:rPr>
                        <a:t>As on 30</a:t>
                      </a:r>
                      <a:r>
                        <a:rPr lang="en-US" sz="1100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r>
                        <a:rPr lang="en-US" sz="1100" dirty="0" smtClean="0">
                          <a:solidFill>
                            <a:schemeClr val="bg1"/>
                          </a:solidFill>
                        </a:rPr>
                        <a:t> June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FF00"/>
                          </a:solidFill>
                        </a:rPr>
                        <a:t>Enquiry or investigation or audit</a:t>
                      </a:r>
                    </a:p>
                    <a:p>
                      <a:pPr algn="ctr"/>
                      <a:endParaRPr lang="en-US" sz="1800" dirty="0" smtClean="0">
                        <a:solidFill>
                          <a:srgbClr val="FFFF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chemeClr val="bg1"/>
                          </a:solidFill>
                        </a:rPr>
                        <a:t>Quantified  as on </a:t>
                      </a:r>
                      <a:r>
                        <a:rPr lang="en-US" sz="1050" smtClean="0">
                          <a:solidFill>
                            <a:schemeClr val="bg1"/>
                          </a:solidFill>
                        </a:rPr>
                        <a:t>30</a:t>
                      </a:r>
                      <a:r>
                        <a:rPr lang="en-US" sz="1050" baseline="30000" smtClean="0">
                          <a:solidFill>
                            <a:schemeClr val="bg1"/>
                          </a:solidFill>
                        </a:rPr>
                        <a:t>th</a:t>
                      </a:r>
                      <a:r>
                        <a:rPr lang="en-US" sz="1050" smtClean="0">
                          <a:solidFill>
                            <a:schemeClr val="bg1"/>
                          </a:solidFill>
                        </a:rPr>
                        <a:t> June </a:t>
                      </a:r>
                      <a:r>
                        <a:rPr lang="en-US" sz="1050" dirty="0" smtClean="0">
                          <a:solidFill>
                            <a:schemeClr val="bg1"/>
                          </a:solidFill>
                        </a:rPr>
                        <a:t>2019</a:t>
                      </a:r>
                    </a:p>
                    <a:p>
                      <a:pPr algn="ctr"/>
                      <a:r>
                        <a:rPr lang="en-US" sz="1800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FF00"/>
                          </a:solidFill>
                        </a:rPr>
                        <a:t>An amount in arrears</a:t>
                      </a:r>
                      <a:endParaRPr lang="en-US" sz="18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FF00"/>
                          </a:solidFill>
                        </a:rPr>
                        <a:t>Amount payable as per return</a:t>
                      </a:r>
                      <a:endParaRPr lang="en-US" sz="18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FF00"/>
                          </a:solidFill>
                        </a:rPr>
                        <a:t>SCN for late fee or penalty only and duty is paid / nil</a:t>
                      </a:r>
                      <a:endParaRPr lang="en-US" sz="18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FF00"/>
                          </a:solidFill>
                        </a:rPr>
                        <a:t>Voluntary Disclosure</a:t>
                      </a:r>
                      <a:endParaRPr lang="en-US" sz="18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8496259"/>
                  </a:ext>
                </a:extLst>
              </a:tr>
              <a:tr h="1365669">
                <a:tc>
                  <a:txBody>
                    <a:bodyPr/>
                    <a:lstStyle/>
                    <a:p>
                      <a:pPr algn="ctr"/>
                      <a:endParaRPr lang="en-US" sz="1800" dirty="0" smtClean="0">
                        <a:solidFill>
                          <a:srgbClr val="C00000"/>
                        </a:solidFill>
                        <a:latin typeface="Rupee Foradian" panose="020B0603030804020204" pitchFamily="34" charset="0"/>
                      </a:endParaRPr>
                    </a:p>
                    <a:p>
                      <a:pPr algn="ctr"/>
                      <a:r>
                        <a:rPr lang="en-US" sz="1800" b="1" dirty="0" smtClean="0">
                          <a:solidFill>
                            <a:srgbClr val="C00000"/>
                          </a:solidFill>
                          <a:latin typeface="Rupee Foradian" panose="020B0603030804020204" pitchFamily="34" charset="0"/>
                        </a:rPr>
                        <a:t>`</a:t>
                      </a:r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50 LAKHS OR LESSER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IN" sz="2400" b="1" dirty="0" smtClean="0">
                          <a:solidFill>
                            <a:srgbClr val="0070C0"/>
                          </a:solidFill>
                        </a:rPr>
                        <a:t>70 %</a:t>
                      </a:r>
                      <a:endParaRPr lang="en-IN" sz="2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IN" sz="2400" b="1" dirty="0" smtClean="0">
                          <a:solidFill>
                            <a:srgbClr val="0070C0"/>
                          </a:solidFill>
                        </a:rPr>
                        <a:t>70 %</a:t>
                      </a:r>
                      <a:endParaRPr lang="en-IN" sz="2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400" b="1" dirty="0" smtClean="0"/>
                    </a:p>
                    <a:p>
                      <a:pPr algn="ctr"/>
                      <a:r>
                        <a:rPr lang="en-IN" sz="2400" b="1" dirty="0" smtClean="0">
                          <a:solidFill>
                            <a:srgbClr val="FF0000"/>
                          </a:solidFill>
                        </a:rPr>
                        <a:t>60 %</a:t>
                      </a:r>
                      <a:endParaRPr lang="en-IN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400" b="1" dirty="0" smtClean="0"/>
                    </a:p>
                    <a:p>
                      <a:pPr algn="ctr"/>
                      <a:r>
                        <a:rPr lang="en-IN" sz="2400" b="1" dirty="0" smtClean="0">
                          <a:solidFill>
                            <a:srgbClr val="FF0000"/>
                          </a:solidFill>
                        </a:rPr>
                        <a:t>60 %</a:t>
                      </a:r>
                      <a:endParaRPr lang="en-IN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000" dirty="0" smtClean="0"/>
                    </a:p>
                    <a:p>
                      <a:pPr algn="ctr"/>
                      <a:r>
                        <a:rPr lang="en-IN" sz="2000" dirty="0" smtClean="0"/>
                        <a:t>Entire fee or penalty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 smtClean="0"/>
                        <a:t>Relief only for interest &amp; penalty. No tax relief.</a:t>
                      </a:r>
                    </a:p>
                    <a:p>
                      <a:pPr algn="ctr"/>
                      <a:endParaRPr lang="en-IN" sz="2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0900508"/>
                  </a:ext>
                </a:extLst>
              </a:tr>
              <a:tr h="122272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2060"/>
                          </a:solidFill>
                        </a:rPr>
                        <a:t>MORE THAN </a:t>
                      </a:r>
                      <a:r>
                        <a:rPr lang="en-US" sz="1800" b="1" dirty="0" smtClean="0">
                          <a:solidFill>
                            <a:srgbClr val="002060"/>
                          </a:solidFill>
                          <a:latin typeface="Rupee Foradian" panose="020B0603030804020204" pitchFamily="34" charset="0"/>
                        </a:rPr>
                        <a:t>`</a:t>
                      </a:r>
                      <a:r>
                        <a:rPr lang="en-US" sz="1800" b="1" dirty="0" smtClean="0">
                          <a:solidFill>
                            <a:srgbClr val="002060"/>
                          </a:solidFill>
                        </a:rPr>
                        <a:t>50 LAKHS</a:t>
                      </a:r>
                      <a:endParaRPr lang="en-US" sz="18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400" b="1" dirty="0" smtClean="0"/>
                    </a:p>
                    <a:p>
                      <a:pPr algn="ctr"/>
                      <a:r>
                        <a:rPr lang="en-IN" sz="2400" b="1" dirty="0" smtClean="0">
                          <a:solidFill>
                            <a:srgbClr val="C00000"/>
                          </a:solidFill>
                        </a:rPr>
                        <a:t>50 %</a:t>
                      </a:r>
                      <a:endParaRPr lang="en-IN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400" b="1" dirty="0" smtClean="0"/>
                    </a:p>
                    <a:p>
                      <a:pPr algn="ctr"/>
                      <a:r>
                        <a:rPr lang="en-IN" sz="2400" b="1" dirty="0" smtClean="0">
                          <a:solidFill>
                            <a:srgbClr val="C00000"/>
                          </a:solidFill>
                        </a:rPr>
                        <a:t>50 %</a:t>
                      </a:r>
                      <a:endParaRPr lang="en-IN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400" b="1" dirty="0" smtClean="0">
                        <a:solidFill>
                          <a:srgbClr val="006600"/>
                        </a:solidFill>
                      </a:endParaRPr>
                    </a:p>
                    <a:p>
                      <a:pPr algn="ctr"/>
                      <a:r>
                        <a:rPr lang="en-IN" sz="2400" b="1" dirty="0" smtClean="0">
                          <a:solidFill>
                            <a:srgbClr val="006600"/>
                          </a:solidFill>
                        </a:rPr>
                        <a:t>40 %</a:t>
                      </a:r>
                      <a:endParaRPr lang="en-IN" sz="2400" b="1" dirty="0">
                        <a:solidFill>
                          <a:srgbClr val="0066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400" b="1" dirty="0" smtClean="0">
                        <a:solidFill>
                          <a:srgbClr val="006600"/>
                        </a:solidFill>
                      </a:endParaRPr>
                    </a:p>
                    <a:p>
                      <a:pPr algn="ctr"/>
                      <a:r>
                        <a:rPr lang="en-IN" sz="2400" b="1" dirty="0" smtClean="0">
                          <a:solidFill>
                            <a:srgbClr val="006600"/>
                          </a:solidFill>
                        </a:rPr>
                        <a:t>40 %</a:t>
                      </a:r>
                      <a:endParaRPr lang="en-IN" sz="2400" b="1" dirty="0">
                        <a:solidFill>
                          <a:srgbClr val="0066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000" dirty="0" smtClean="0"/>
                    </a:p>
                    <a:p>
                      <a:pPr algn="ctr"/>
                      <a:r>
                        <a:rPr lang="en-IN" sz="1800" dirty="0" smtClean="0"/>
                        <a:t>Entire fee or penalty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 smtClean="0"/>
                        <a:t>Relief only for interest &amp; penalty. No tax relief.</a:t>
                      </a:r>
                      <a:endParaRPr lang="en-IN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2422380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793966" y="104503"/>
            <a:ext cx="87259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b="1" dirty="0" smtClean="0">
                <a:solidFill>
                  <a:srgbClr val="C00000"/>
                </a:solidFill>
              </a:rPr>
              <a:t>RELIEF AVAILABLE UNDER SCHEME</a:t>
            </a:r>
            <a:endParaRPr lang="en-IN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74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23353" y="1715656"/>
            <a:ext cx="2706687" cy="1624012"/>
            <a:chOff x="155191" y="1449965"/>
            <a:chExt cx="2706687" cy="1624012"/>
          </a:xfrm>
        </p:grpSpPr>
        <p:sp>
          <p:nvSpPr>
            <p:cNvPr id="3" name="Rectangle 2"/>
            <p:cNvSpPr/>
            <p:nvPr/>
          </p:nvSpPr>
          <p:spPr>
            <a:xfrm>
              <a:off x="155191" y="1449965"/>
              <a:ext cx="2706687" cy="1624012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" name="Rectangle 3"/>
            <p:cNvSpPr/>
            <p:nvPr/>
          </p:nvSpPr>
          <p:spPr>
            <a:xfrm>
              <a:off x="155191" y="1449965"/>
              <a:ext cx="2706687" cy="162401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N" sz="2400" kern="1200" dirty="0" smtClean="0">
                  <a:latin typeface="Agency FB" pitchFamily="34" charset="0"/>
                </a:rPr>
                <a:t>Voluntary disclosure under this scheme</a:t>
              </a:r>
              <a:endParaRPr lang="en-US" sz="2400" kern="1200" dirty="0">
                <a:latin typeface="Agency FB" pitchFamily="34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4984311" y="159288"/>
            <a:ext cx="2706687" cy="1624012"/>
            <a:chOff x="4186261" y="0"/>
            <a:chExt cx="2706687" cy="1624012"/>
          </a:xfrm>
        </p:grpSpPr>
        <p:sp>
          <p:nvSpPr>
            <p:cNvPr id="12" name="Rectangle 11"/>
            <p:cNvSpPr/>
            <p:nvPr/>
          </p:nvSpPr>
          <p:spPr>
            <a:xfrm>
              <a:off x="4186261" y="0"/>
              <a:ext cx="2706687" cy="1624012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4186261" y="0"/>
              <a:ext cx="2706687" cy="162401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N" sz="1800" kern="1200" dirty="0" smtClean="0">
                  <a:solidFill>
                    <a:schemeClr val="tx1"/>
                  </a:solidFill>
                  <a:latin typeface="Rockwell Condensed" pitchFamily="18" charset="0"/>
                </a:rPr>
                <a:t>Not eligible for any tax relief, but relief available for interest and penalty</a:t>
              </a:r>
              <a:endParaRPr lang="en-US" sz="1800" kern="1200" dirty="0">
                <a:solidFill>
                  <a:schemeClr val="tx1"/>
                </a:solidFill>
                <a:latin typeface="Rockwell Condensed" pitchFamily="18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4971264" y="1978240"/>
            <a:ext cx="2706687" cy="1624012"/>
            <a:chOff x="4173214" y="1818952"/>
            <a:chExt cx="2706687" cy="1624012"/>
          </a:xfrm>
        </p:grpSpPr>
        <p:sp>
          <p:nvSpPr>
            <p:cNvPr id="10" name="Rectangle 9"/>
            <p:cNvSpPr/>
            <p:nvPr/>
          </p:nvSpPr>
          <p:spPr>
            <a:xfrm>
              <a:off x="4173214" y="1818952"/>
              <a:ext cx="2706687" cy="1624012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4173214" y="1818952"/>
              <a:ext cx="2706687" cy="162401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 smtClean="0">
                  <a:solidFill>
                    <a:schemeClr val="tx1"/>
                  </a:solidFill>
                  <a:latin typeface="Rockwell Condensed" pitchFamily="18" charset="0"/>
                </a:rPr>
                <a:t>No verification by designated committee</a:t>
              </a:r>
              <a:endParaRPr lang="en-US" sz="2400" kern="1200" dirty="0">
                <a:solidFill>
                  <a:schemeClr val="tx1"/>
                </a:solidFill>
                <a:latin typeface="Rockwell Condensed" pitchFamily="18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4971752" y="3846791"/>
            <a:ext cx="2706687" cy="1624012"/>
            <a:chOff x="4173702" y="3687503"/>
            <a:chExt cx="2706687" cy="1624012"/>
          </a:xfrm>
        </p:grpSpPr>
        <p:sp>
          <p:nvSpPr>
            <p:cNvPr id="8" name="Rectangle 7"/>
            <p:cNvSpPr/>
            <p:nvPr/>
          </p:nvSpPr>
          <p:spPr>
            <a:xfrm>
              <a:off x="4173702" y="3687503"/>
              <a:ext cx="2706687" cy="1624012"/>
            </a:xfrm>
            <a:prstGeom prst="rect">
              <a:avLst/>
            </a:prstGeom>
            <a:solidFill>
              <a:srgbClr val="00FFCC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>
            <a:xfrm>
              <a:off x="4173702" y="3687503"/>
              <a:ext cx="2706687" cy="162401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N" sz="1800" kern="1200" dirty="0" smtClean="0">
                  <a:solidFill>
                    <a:schemeClr val="tx1"/>
                  </a:solidFill>
                  <a:latin typeface="Rockwell Condensed" pitchFamily="18" charset="0"/>
                </a:rPr>
                <a:t>Within one year, if found to be false, appropriate proceedings shall be initiated</a:t>
              </a:r>
              <a:endParaRPr lang="en-US" sz="1800" kern="1200" dirty="0">
                <a:solidFill>
                  <a:schemeClr val="tx1"/>
                </a:solidFill>
                <a:latin typeface="Rockwell Condensed" pitchFamily="18" charset="0"/>
              </a:endParaRPr>
            </a:p>
          </p:txBody>
        </p:sp>
      </p:grpSp>
      <p:cxnSp>
        <p:nvCxnSpPr>
          <p:cNvPr id="15" name="Straight Arrow Connector 14"/>
          <p:cNvCxnSpPr>
            <a:stCxn id="4" idx="3"/>
            <a:endCxn id="13" idx="1"/>
          </p:cNvCxnSpPr>
          <p:nvPr/>
        </p:nvCxnSpPr>
        <p:spPr>
          <a:xfrm flipV="1">
            <a:off x="3230040" y="971294"/>
            <a:ext cx="1754271" cy="155636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3"/>
            <a:endCxn id="11" idx="1"/>
          </p:cNvCxnSpPr>
          <p:nvPr/>
        </p:nvCxnSpPr>
        <p:spPr>
          <a:xfrm>
            <a:off x="3230040" y="2527662"/>
            <a:ext cx="1741224" cy="26258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4" idx="3"/>
            <a:endCxn id="9" idx="1"/>
          </p:cNvCxnSpPr>
          <p:nvPr/>
        </p:nvCxnSpPr>
        <p:spPr>
          <a:xfrm>
            <a:off x="3230040" y="2527662"/>
            <a:ext cx="1741712" cy="213113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9379132" y="1974557"/>
            <a:ext cx="244275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IN" dirty="0" smtClean="0"/>
              <a:t>Cannot make a voluntary disclosure after an enquiry or investigation or audit or for an amount declared as payable in a return filed consequent to such proceedings.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238" y="630348"/>
            <a:ext cx="3512306" cy="1049235"/>
          </a:xfrm>
        </p:spPr>
        <p:txBody>
          <a:bodyPr/>
          <a:lstStyle/>
          <a:p>
            <a:pPr algn="ctr"/>
            <a:r>
              <a:rPr lang="en-IN" sz="2400" dirty="0" smtClean="0">
                <a:solidFill>
                  <a:srgbClr val="C00000"/>
                </a:solidFill>
              </a:rPr>
              <a:t>Preconditions</a:t>
            </a:r>
            <a:r>
              <a:rPr lang="en-IN" dirty="0" smtClean="0">
                <a:solidFill>
                  <a:srgbClr val="C00000"/>
                </a:solidFill>
              </a:rPr>
              <a:t>:</a:t>
            </a:r>
            <a:endParaRPr lang="en-IN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838" y="2209800"/>
            <a:ext cx="3827992" cy="3456904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US" dirty="0"/>
              <a:t>The relief calculated </a:t>
            </a:r>
            <a:r>
              <a:rPr lang="en-US" dirty="0" smtClean="0"/>
              <a:t>shall </a:t>
            </a:r>
            <a:r>
              <a:rPr lang="en-US" dirty="0"/>
              <a:t>be subject to the condition that </a:t>
            </a:r>
            <a:r>
              <a:rPr lang="en-US" b="1" dirty="0"/>
              <a:t>any amount paid as </a:t>
            </a:r>
            <a:r>
              <a:rPr lang="en-US" b="1" dirty="0" smtClean="0"/>
              <a:t>pre-deposit shall </a:t>
            </a:r>
            <a:r>
              <a:rPr lang="en-US" b="1" dirty="0"/>
              <a:t>be deducted </a:t>
            </a:r>
            <a:r>
              <a:rPr lang="en-US" dirty="0"/>
              <a:t>when issuing the statement indicating the amount payable by the </a:t>
            </a:r>
            <a:r>
              <a:rPr lang="en-US" dirty="0" smtClean="0"/>
              <a:t>declarant.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Provided that </a:t>
            </a:r>
            <a:r>
              <a:rPr lang="en-US" b="1" dirty="0"/>
              <a:t>if the amount of </a:t>
            </a:r>
            <a:r>
              <a:rPr lang="en-US" b="1" dirty="0" smtClean="0"/>
              <a:t>pre-deposit </a:t>
            </a:r>
            <a:r>
              <a:rPr lang="en-US" b="1" dirty="0"/>
              <a:t>or deposit already paid </a:t>
            </a:r>
            <a:r>
              <a:rPr lang="en-US" b="1" dirty="0" smtClean="0"/>
              <a:t>&gt; the amount payable </a:t>
            </a:r>
            <a:r>
              <a:rPr lang="en-US" dirty="0" smtClean="0"/>
              <a:t>the </a:t>
            </a:r>
            <a:r>
              <a:rPr lang="en-US" b="1" dirty="0" err="1" smtClean="0"/>
              <a:t>declarant</a:t>
            </a:r>
            <a:r>
              <a:rPr lang="en-US" b="1" dirty="0" smtClean="0"/>
              <a:t> shall not be entitled to any refund</a:t>
            </a:r>
            <a:r>
              <a:rPr lang="en-US" dirty="0" smtClean="0"/>
              <a:t>. </a:t>
            </a:r>
            <a:endParaRPr lang="en-IN" dirty="0"/>
          </a:p>
        </p:txBody>
      </p:sp>
      <p:sp>
        <p:nvSpPr>
          <p:cNvPr id="9" name="TextBox 8"/>
          <p:cNvSpPr txBox="1"/>
          <p:nvPr/>
        </p:nvSpPr>
        <p:spPr>
          <a:xfrm>
            <a:off x="6466114" y="664030"/>
            <a:ext cx="4822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RESTRICTIONS OF THE SCHEME :</a:t>
            </a:r>
            <a:endParaRPr lang="en-IN" sz="24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6150428" y="740229"/>
            <a:ext cx="1" cy="4606834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6281056" y="2155371"/>
            <a:ext cx="4985658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	</a:t>
            </a:r>
            <a:r>
              <a:rPr lang="en-US" sz="1600" dirty="0" smtClean="0"/>
              <a:t>(</a:t>
            </a:r>
            <a:r>
              <a:rPr lang="en-US" sz="1600" i="1" dirty="0" smtClean="0"/>
              <a:t>a</a:t>
            </a:r>
            <a:r>
              <a:rPr lang="en-US" sz="1600" dirty="0" smtClean="0"/>
              <a:t>) </a:t>
            </a:r>
            <a:r>
              <a:rPr lang="en-US" sz="1600" dirty="0" smtClean="0"/>
              <a:t>Shall </a:t>
            </a:r>
            <a:r>
              <a:rPr lang="en-US" sz="1600" b="1" dirty="0" smtClean="0"/>
              <a:t>not be paid through the input tax   </a:t>
            </a:r>
          </a:p>
          <a:p>
            <a:pPr marL="342900" indent="-342900" algn="just">
              <a:lnSpc>
                <a:spcPct val="150000"/>
              </a:lnSpc>
            </a:pPr>
            <a:r>
              <a:rPr lang="en-US" sz="1600" b="1" dirty="0" smtClean="0"/>
              <a:t>           </a:t>
            </a:r>
            <a:r>
              <a:rPr lang="en-US" sz="1600" b="1" dirty="0" smtClean="0"/>
              <a:t> credit</a:t>
            </a:r>
            <a:r>
              <a:rPr lang="en-US" sz="1600" dirty="0" smtClean="0"/>
              <a:t> </a:t>
            </a:r>
            <a:r>
              <a:rPr lang="en-US" sz="1600" dirty="0" smtClean="0"/>
              <a:t>account.</a:t>
            </a:r>
            <a:endParaRPr lang="en-IN" sz="1600" dirty="0"/>
          </a:p>
        </p:txBody>
      </p:sp>
      <p:sp>
        <p:nvSpPr>
          <p:cNvPr id="13" name="Rectangle 12"/>
          <p:cNvSpPr/>
          <p:nvPr/>
        </p:nvSpPr>
        <p:spPr>
          <a:xfrm>
            <a:off x="6313714" y="2939143"/>
            <a:ext cx="4953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      	</a:t>
            </a:r>
            <a:r>
              <a:rPr lang="en-US" sz="1600" dirty="0" smtClean="0"/>
              <a:t>(</a:t>
            </a:r>
            <a:r>
              <a:rPr lang="en-US" sz="1600" i="1" dirty="0" smtClean="0"/>
              <a:t>b</a:t>
            </a:r>
            <a:r>
              <a:rPr lang="en-US" sz="1600" dirty="0" smtClean="0"/>
              <a:t>) </a:t>
            </a:r>
            <a:r>
              <a:rPr lang="en-US" sz="1600" dirty="0" smtClean="0"/>
              <a:t>Shall </a:t>
            </a:r>
            <a:r>
              <a:rPr lang="en-US" sz="1600" b="1" dirty="0" smtClean="0"/>
              <a:t>not be taken as input tax credit</a:t>
            </a:r>
            <a:r>
              <a:rPr lang="en-US" sz="1600" dirty="0" smtClean="0"/>
              <a:t>; </a:t>
            </a:r>
            <a:endParaRPr lang="en-US" sz="1600" dirty="0" smtClean="0"/>
          </a:p>
          <a:p>
            <a:pPr>
              <a:lnSpc>
                <a:spcPct val="150000"/>
              </a:lnSpc>
            </a:pPr>
            <a:r>
              <a:rPr lang="en-US" sz="1600" dirty="0"/>
              <a:t> </a:t>
            </a:r>
            <a:r>
              <a:rPr lang="en-US" sz="1600" dirty="0" smtClean="0"/>
              <a:t>           </a:t>
            </a:r>
            <a:r>
              <a:rPr lang="en-US" sz="1600" dirty="0" smtClean="0"/>
              <a:t>or entitle </a:t>
            </a:r>
            <a:r>
              <a:rPr lang="en-US" sz="1600" dirty="0" smtClean="0"/>
              <a:t>any person to take input tax </a:t>
            </a:r>
            <a:endParaRPr lang="en-US" sz="1600" dirty="0" smtClean="0"/>
          </a:p>
          <a:p>
            <a:pPr>
              <a:lnSpc>
                <a:spcPct val="150000"/>
              </a:lnSpc>
            </a:pPr>
            <a:r>
              <a:rPr lang="en-US" sz="1600" dirty="0"/>
              <a:t> </a:t>
            </a:r>
            <a:r>
              <a:rPr lang="en-US" sz="1600" dirty="0" smtClean="0"/>
              <a:t>           </a:t>
            </a:r>
            <a:r>
              <a:rPr lang="en-US" sz="1600" dirty="0" smtClean="0"/>
              <a:t>credit</a:t>
            </a:r>
            <a:r>
              <a:rPr lang="en-US" sz="1600" dirty="0" smtClean="0"/>
              <a:t>, </a:t>
            </a:r>
            <a:r>
              <a:rPr lang="en-US" sz="1600" dirty="0" smtClean="0"/>
              <a:t>as </a:t>
            </a:r>
            <a:r>
              <a:rPr lang="en-US" sz="1600" dirty="0" smtClean="0"/>
              <a:t>a recipient, of the excisable goods </a:t>
            </a:r>
            <a:endParaRPr lang="en-US" sz="1600" dirty="0" smtClean="0"/>
          </a:p>
          <a:p>
            <a:pPr>
              <a:lnSpc>
                <a:spcPct val="150000"/>
              </a:lnSpc>
            </a:pPr>
            <a:r>
              <a:rPr lang="en-US" sz="1600" dirty="0"/>
              <a:t> </a:t>
            </a:r>
            <a:r>
              <a:rPr lang="en-US" sz="1600" dirty="0" smtClean="0"/>
              <a:t>           </a:t>
            </a:r>
            <a:r>
              <a:rPr lang="en-US" sz="1600" dirty="0" smtClean="0"/>
              <a:t>or taxable </a:t>
            </a:r>
            <a:r>
              <a:rPr lang="en-US" sz="1600" dirty="0" smtClean="0"/>
              <a:t>services.</a:t>
            </a:r>
            <a:endParaRPr lang="en-IN" sz="1600" dirty="0" smtClean="0"/>
          </a:p>
          <a:p>
            <a:pPr>
              <a:lnSpc>
                <a:spcPct val="150000"/>
              </a:lnSpc>
            </a:pPr>
            <a:r>
              <a:rPr lang="en-US" sz="1600" dirty="0" smtClean="0"/>
              <a:t>	(c) </a:t>
            </a:r>
            <a:r>
              <a:rPr lang="en-US" sz="1600" dirty="0" smtClean="0"/>
              <a:t>S</a:t>
            </a:r>
            <a:r>
              <a:rPr lang="en-US" sz="1600" b="1" dirty="0" smtClean="0"/>
              <a:t>hall </a:t>
            </a:r>
            <a:r>
              <a:rPr lang="en-US" sz="1600" b="1" dirty="0" smtClean="0"/>
              <a:t>not be refundable </a:t>
            </a:r>
            <a:r>
              <a:rPr lang="en-US" sz="1600" dirty="0" smtClean="0"/>
              <a:t>under any   </a:t>
            </a:r>
          </a:p>
          <a:p>
            <a:pPr marL="342900" indent="-342900">
              <a:lnSpc>
                <a:spcPct val="150000"/>
              </a:lnSpc>
            </a:pPr>
            <a:r>
              <a:rPr lang="en-US" sz="1600" dirty="0" smtClean="0"/>
              <a:t>           </a:t>
            </a:r>
            <a:r>
              <a:rPr lang="en-US" sz="1600" dirty="0" smtClean="0"/>
              <a:t> circumstances</a:t>
            </a:r>
            <a:r>
              <a:rPr lang="en-US" sz="1600" dirty="0" smtClean="0"/>
              <a:t>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25454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Gallery">
    <a:dk1>
      <a:sysClr val="windowText" lastClr="000000"/>
    </a:dk1>
    <a:lt1>
      <a:sysClr val="window" lastClr="FFFFFF"/>
    </a:lt1>
    <a:dk2>
      <a:srgbClr val="454545"/>
    </a:dk2>
    <a:lt2>
      <a:srgbClr val="DFDBD5"/>
    </a:lt2>
    <a:accent1>
      <a:srgbClr val="B71E42"/>
    </a:accent1>
    <a:accent2>
      <a:srgbClr val="DE478E"/>
    </a:accent2>
    <a:accent3>
      <a:srgbClr val="BC72F0"/>
    </a:accent3>
    <a:accent4>
      <a:srgbClr val="795FAF"/>
    </a:accent4>
    <a:accent5>
      <a:srgbClr val="586EA6"/>
    </a:accent5>
    <a:accent6>
      <a:srgbClr val="6892A0"/>
    </a:accent6>
    <a:hlink>
      <a:srgbClr val="FA2B5C"/>
    </a:hlink>
    <a:folHlink>
      <a:srgbClr val="BC658E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</TotalTime>
  <Words>1241</Words>
  <Application>Microsoft Office PowerPoint</Application>
  <PresentationFormat>Widescreen</PresentationFormat>
  <Paragraphs>215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Agency FB</vt:lpstr>
      <vt:lpstr>Arial</vt:lpstr>
      <vt:lpstr>Calibri</vt:lpstr>
      <vt:lpstr>Gill Sans MT</vt:lpstr>
      <vt:lpstr>Rockwell Condensed</vt:lpstr>
      <vt:lpstr>Rupee Foradian</vt:lpstr>
      <vt:lpstr>Times New Roman</vt:lpstr>
      <vt:lpstr>Gallery</vt:lpstr>
      <vt:lpstr>SABKA VISHWAS (LEGACY DISPUTE RESOLUTION) SCHEME, 2019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Preconditions: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SABKA VISHWAS (LEGACY DISPUTE RESOLUTION) SCHEME, 2019</dc:title>
  <dc:creator>Naveen</dc:creator>
  <cp:lastModifiedBy>Naveen</cp:lastModifiedBy>
  <cp:revision>183</cp:revision>
  <dcterms:created xsi:type="dcterms:W3CDTF">2019-07-11T14:41:12Z</dcterms:created>
  <dcterms:modified xsi:type="dcterms:W3CDTF">2019-07-18T10:32:50Z</dcterms:modified>
  <cp:contentStatus/>
</cp:coreProperties>
</file>